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9" r:id="rId3"/>
    <p:sldId id="257" r:id="rId4"/>
    <p:sldId id="260" r:id="rId5"/>
    <p:sldId id="269" r:id="rId6"/>
    <p:sldId id="271" r:id="rId7"/>
    <p:sldId id="262" r:id="rId8"/>
    <p:sldId id="268" r:id="rId9"/>
    <p:sldId id="263" r:id="rId10"/>
    <p:sldId id="258"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200C"/>
    <a:srgbClr val="5B0F00"/>
    <a:srgbClr val="A61C00"/>
    <a:srgbClr val="595959"/>
    <a:srgbClr val="3C7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4" autoAdjust="0"/>
    <p:restoredTop sz="70701" autoAdjust="0"/>
  </p:normalViewPr>
  <p:slideViewPr>
    <p:cSldViewPr snapToGrid="0" snapToObjects="1">
      <p:cViewPr varScale="1">
        <p:scale>
          <a:sx n="116" d="100"/>
          <a:sy n="116" d="100"/>
        </p:scale>
        <p:origin x="224" y="4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45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5200C"/>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1">
                  <c:v>Increasing the public's knowledge of tourism's contributions to your community's quality of life</c:v>
                </c:pt>
                <c:pt idx="2">
                  <c:v>Increasing the public's knowledge of tourism's contributions to your community's economy</c:v>
                </c:pt>
                <c:pt idx="3">
                  <c:v>Raising public awareness of your organization's cause</c:v>
                </c:pt>
                <c:pt idx="4">
                  <c:v>Establishing a coalition of partners to advance your organization's goals</c:v>
                </c:pt>
                <c:pt idx="5">
                  <c:v>Making tourism a priority among decision-makers</c:v>
                </c:pt>
                <c:pt idx="6">
                  <c:v>Influencing decisions that benefit the tourism industry</c:v>
                </c:pt>
                <c:pt idx="7">
                  <c:v>Establishing your organization as a valued source of tourism information among community leaders</c:v>
                </c:pt>
              </c:strCache>
            </c:strRef>
          </c:cat>
          <c:val>
            <c:numRef>
              <c:f>Sheet1!$B$2:$B$9</c:f>
              <c:numCache>
                <c:formatCode>General</c:formatCode>
                <c:ptCount val="8"/>
                <c:pt idx="1">
                  <c:v>4.49</c:v>
                </c:pt>
                <c:pt idx="2">
                  <c:v>4.6100000000000003</c:v>
                </c:pt>
                <c:pt idx="3">
                  <c:v>4.8099999999999996</c:v>
                </c:pt>
                <c:pt idx="4">
                  <c:v>4.95</c:v>
                </c:pt>
                <c:pt idx="5" formatCode="0.00">
                  <c:v>5</c:v>
                </c:pt>
                <c:pt idx="6">
                  <c:v>5.0599999999999996</c:v>
                </c:pt>
                <c:pt idx="7">
                  <c:v>5.57</c:v>
                </c:pt>
              </c:numCache>
            </c:numRef>
          </c:val>
          <c:extLst>
            <c:ext xmlns:c16="http://schemas.microsoft.com/office/drawing/2014/chart" uri="{C3380CC4-5D6E-409C-BE32-E72D297353CC}">
              <c16:uniqueId val="{00000000-2574-4FED-813A-18EBFF1621E5}"/>
            </c:ext>
          </c:extLst>
        </c:ser>
        <c:dLbls>
          <c:dLblPos val="inEnd"/>
          <c:showLegendKey val="0"/>
          <c:showVal val="1"/>
          <c:showCatName val="0"/>
          <c:showSerName val="0"/>
          <c:showPercent val="0"/>
          <c:showBubbleSize val="0"/>
        </c:dLbls>
        <c:gapWidth val="65"/>
        <c:axId val="167082992"/>
        <c:axId val="167085904"/>
      </c:barChart>
      <c:catAx>
        <c:axId val="1670829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7085904"/>
        <c:crosses val="autoZero"/>
        <c:auto val="1"/>
        <c:lblAlgn val="ctr"/>
        <c:lblOffset val="100"/>
        <c:noMultiLvlLbl val="0"/>
      </c:catAx>
      <c:valAx>
        <c:axId val="16708590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67082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B5F6A-D509-8B4A-B2CA-84F241993C1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824EB75D-EA93-9743-9002-411F29FE6ED1}">
      <dgm:prSet/>
      <dgm:spPr/>
      <dgm:t>
        <a:bodyPr/>
        <a:lstStyle/>
        <a:p>
          <a:r>
            <a:rPr lang="en-US" i="1" dirty="0"/>
            <a:t>Two-way communication with tourism industry partners</a:t>
          </a:r>
          <a:r>
            <a:rPr lang="en-US" dirty="0"/>
            <a:t> - advocates can identify key issues</a:t>
          </a:r>
        </a:p>
      </dgm:t>
    </dgm:pt>
    <dgm:pt modelId="{BDF2BAA0-3F1C-3E4E-80DA-BD767ABE3662}" type="parTrans" cxnId="{F5FFF2B9-40D5-5847-8500-00724B47C45D}">
      <dgm:prSet/>
      <dgm:spPr/>
      <dgm:t>
        <a:bodyPr/>
        <a:lstStyle/>
        <a:p>
          <a:endParaRPr lang="en-US"/>
        </a:p>
      </dgm:t>
    </dgm:pt>
    <dgm:pt modelId="{7015700C-26EC-E148-9280-DEC47A3C978F}" type="sibTrans" cxnId="{F5FFF2B9-40D5-5847-8500-00724B47C45D}">
      <dgm:prSet/>
      <dgm:spPr/>
      <dgm:t>
        <a:bodyPr/>
        <a:lstStyle/>
        <a:p>
          <a:endParaRPr lang="en-US"/>
        </a:p>
      </dgm:t>
    </dgm:pt>
    <dgm:pt modelId="{0B658031-B0ED-C94D-B71B-8D87F8BEE057}">
      <dgm:prSet/>
      <dgm:spPr/>
      <dgm:t>
        <a:bodyPr/>
        <a:lstStyle/>
        <a:p>
          <a:r>
            <a:rPr lang="en-US" i="1" dirty="0"/>
            <a:t>Communicating with policy decision-makers</a:t>
          </a:r>
          <a:r>
            <a:rPr lang="en-US" dirty="0"/>
            <a:t> - integrate diverse coalition members speaking with a unified voice</a:t>
          </a:r>
        </a:p>
      </dgm:t>
    </dgm:pt>
    <dgm:pt modelId="{1061638F-A773-0A41-9C21-2F2F9A1EBDFB}" type="parTrans" cxnId="{FC10A6EC-4824-F441-BB35-C604058D0BD8}">
      <dgm:prSet/>
      <dgm:spPr/>
      <dgm:t>
        <a:bodyPr/>
        <a:lstStyle/>
        <a:p>
          <a:endParaRPr lang="en-US"/>
        </a:p>
      </dgm:t>
    </dgm:pt>
    <dgm:pt modelId="{A009AF03-E65A-D541-88C5-1F57E1B949A7}" type="sibTrans" cxnId="{FC10A6EC-4824-F441-BB35-C604058D0BD8}">
      <dgm:prSet/>
      <dgm:spPr/>
      <dgm:t>
        <a:bodyPr/>
        <a:lstStyle/>
        <a:p>
          <a:endParaRPr lang="en-US"/>
        </a:p>
      </dgm:t>
    </dgm:pt>
    <dgm:pt modelId="{C158E0DD-E4FC-8447-B49C-E895293F867A}">
      <dgm:prSet/>
      <dgm:spPr/>
      <dgm:t>
        <a:bodyPr/>
        <a:lstStyle/>
        <a:p>
          <a:pPr marL="0" indent="0">
            <a:buNone/>
            <a:tabLst/>
          </a:pPr>
          <a:r>
            <a:rPr lang="en-US" dirty="0"/>
            <a:t>“One of the outcomes is to educate … residents on the value of tourism and the savings it brings households by way of tax savings and various other things. That's one. The second is looking at our local leaders as an audience to really educate them as far as the value and the return on investment that the investment destination marketing brings to any region if you do it the right way.” – State Tourism Office</a:t>
          </a:r>
        </a:p>
      </dgm:t>
    </dgm:pt>
    <dgm:pt modelId="{854078DA-131C-D241-A077-ECA83A57B5AC}" type="parTrans" cxnId="{D7C46794-5186-FC45-BB72-90DB40B47055}">
      <dgm:prSet/>
      <dgm:spPr/>
      <dgm:t>
        <a:bodyPr/>
        <a:lstStyle/>
        <a:p>
          <a:endParaRPr lang="en-US"/>
        </a:p>
      </dgm:t>
    </dgm:pt>
    <dgm:pt modelId="{FC710CE5-040D-B142-8C2C-53402789CCE3}" type="sibTrans" cxnId="{D7C46794-5186-FC45-BB72-90DB40B47055}">
      <dgm:prSet/>
      <dgm:spPr/>
      <dgm:t>
        <a:bodyPr/>
        <a:lstStyle/>
        <a:p>
          <a:endParaRPr lang="en-US"/>
        </a:p>
      </dgm:t>
    </dgm:pt>
    <dgm:pt modelId="{C0EB513B-15BE-FC40-A3FB-BC5EE3BDC455}">
      <dgm:prSet/>
      <dgm:spPr/>
      <dgm:t>
        <a:bodyPr/>
        <a:lstStyle/>
        <a:p>
          <a:pPr marL="11113" indent="-11113">
            <a:buNone/>
            <a:tabLst/>
          </a:pPr>
          <a:r>
            <a:rPr lang="en-US" dirty="0"/>
            <a:t>“When we're in session … every Friday, we send all of our partners throughout [the state] our lobbyist's report for the week… Then people respond to us and say, ‘Well, let me tell you what has happened this week,’ or ‘Let me tell you what happened at our city council meeting.’ ” – State Tourism Advocacy Association</a:t>
          </a:r>
        </a:p>
      </dgm:t>
    </dgm:pt>
    <dgm:pt modelId="{521F1B43-AAE0-A145-84EF-6D740CF771B2}" type="parTrans" cxnId="{B6E18692-A0CD-834C-89FE-DBCB70A5D8CD}">
      <dgm:prSet/>
      <dgm:spPr/>
      <dgm:t>
        <a:bodyPr/>
        <a:lstStyle/>
        <a:p>
          <a:endParaRPr lang="en-US"/>
        </a:p>
      </dgm:t>
    </dgm:pt>
    <dgm:pt modelId="{5EACDC36-CDBB-E145-8BF1-9940A2527086}" type="sibTrans" cxnId="{B6E18692-A0CD-834C-89FE-DBCB70A5D8CD}">
      <dgm:prSet/>
      <dgm:spPr/>
      <dgm:t>
        <a:bodyPr/>
        <a:lstStyle/>
        <a:p>
          <a:endParaRPr lang="en-US"/>
        </a:p>
      </dgm:t>
    </dgm:pt>
    <dgm:pt modelId="{D0391955-BE46-7246-B1AC-23DE0B43A19E}">
      <dgm:prSet/>
      <dgm:spPr/>
      <dgm:t>
        <a:bodyPr/>
        <a:lstStyle/>
        <a:p>
          <a:pPr marL="0" indent="0">
            <a:buNone/>
            <a:tabLst/>
          </a:pPr>
          <a:r>
            <a:rPr lang="en-US" dirty="0"/>
            <a:t>“The communication will come from different people, different organizations, a different sector, reinforcing the same thing.”  – State Tourism Advocacy Association</a:t>
          </a:r>
        </a:p>
      </dgm:t>
    </dgm:pt>
    <dgm:pt modelId="{0CF5A4CF-718B-3D42-ACEA-43E25B6D8CC0}" type="parTrans" cxnId="{DB439C72-D915-F146-8395-51C5AB8C76AA}">
      <dgm:prSet/>
      <dgm:spPr/>
      <dgm:t>
        <a:bodyPr/>
        <a:lstStyle/>
        <a:p>
          <a:endParaRPr lang="en-US"/>
        </a:p>
      </dgm:t>
    </dgm:pt>
    <dgm:pt modelId="{6C30739D-F78E-1542-9768-3B7924B19762}" type="sibTrans" cxnId="{DB439C72-D915-F146-8395-51C5AB8C76AA}">
      <dgm:prSet/>
      <dgm:spPr/>
      <dgm:t>
        <a:bodyPr/>
        <a:lstStyle/>
        <a:p>
          <a:endParaRPr lang="en-US"/>
        </a:p>
      </dgm:t>
    </dgm:pt>
    <dgm:pt modelId="{9B0BD864-B92D-8F47-87F0-A4269F2A452A}">
      <dgm:prSet/>
      <dgm:spPr/>
      <dgm:t>
        <a:bodyPr/>
        <a:lstStyle/>
        <a:p>
          <a:r>
            <a:rPr lang="en-US" i="1" dirty="0"/>
            <a:t>Reporting to decision-making bodies -</a:t>
          </a:r>
          <a:r>
            <a:rPr lang="en-US" dirty="0"/>
            <a:t> aligns with communicating the value of tourism to residents</a:t>
          </a:r>
        </a:p>
      </dgm:t>
    </dgm:pt>
    <dgm:pt modelId="{E51500D7-77D0-584E-B880-4F326B564D19}" type="parTrans" cxnId="{EC672112-94DA-2A48-8522-F2913C6C880F}">
      <dgm:prSet/>
      <dgm:spPr/>
      <dgm:t>
        <a:bodyPr/>
        <a:lstStyle/>
        <a:p>
          <a:endParaRPr lang="en-US"/>
        </a:p>
      </dgm:t>
    </dgm:pt>
    <dgm:pt modelId="{58E5F3C9-4EF0-144D-BAB4-3D859EB000FF}" type="sibTrans" cxnId="{EC672112-94DA-2A48-8522-F2913C6C880F}">
      <dgm:prSet/>
      <dgm:spPr/>
      <dgm:t>
        <a:bodyPr/>
        <a:lstStyle/>
        <a:p>
          <a:endParaRPr lang="en-US"/>
        </a:p>
      </dgm:t>
    </dgm:pt>
    <dgm:pt modelId="{4CFB2108-C3E9-4144-ACEE-619F0C3C069F}" type="pres">
      <dgm:prSet presAssocID="{3BCB5F6A-D509-8B4A-B2CA-84F241993C1D}" presName="linear" presStyleCnt="0">
        <dgm:presLayoutVars>
          <dgm:animLvl val="lvl"/>
          <dgm:resizeHandles val="exact"/>
        </dgm:presLayoutVars>
      </dgm:prSet>
      <dgm:spPr/>
    </dgm:pt>
    <dgm:pt modelId="{47E843AF-6F8E-154A-AF56-B0C549637CEC}" type="pres">
      <dgm:prSet presAssocID="{824EB75D-EA93-9743-9002-411F29FE6ED1}" presName="parentText" presStyleLbl="node1" presStyleIdx="0" presStyleCnt="3">
        <dgm:presLayoutVars>
          <dgm:chMax val="0"/>
          <dgm:bulletEnabled val="1"/>
        </dgm:presLayoutVars>
      </dgm:prSet>
      <dgm:spPr/>
    </dgm:pt>
    <dgm:pt modelId="{491D03FD-9765-364C-817F-47F2AC7AB122}" type="pres">
      <dgm:prSet presAssocID="{824EB75D-EA93-9743-9002-411F29FE6ED1}" presName="childText" presStyleLbl="revTx" presStyleIdx="0" presStyleCnt="3">
        <dgm:presLayoutVars>
          <dgm:bulletEnabled val="1"/>
        </dgm:presLayoutVars>
      </dgm:prSet>
      <dgm:spPr/>
    </dgm:pt>
    <dgm:pt modelId="{574566D6-9F85-7E4F-A28A-76CD8A8C446E}" type="pres">
      <dgm:prSet presAssocID="{0B658031-B0ED-C94D-B71B-8D87F8BEE057}" presName="parentText" presStyleLbl="node1" presStyleIdx="1" presStyleCnt="3">
        <dgm:presLayoutVars>
          <dgm:chMax val="0"/>
          <dgm:bulletEnabled val="1"/>
        </dgm:presLayoutVars>
      </dgm:prSet>
      <dgm:spPr/>
    </dgm:pt>
    <dgm:pt modelId="{FFE3D870-7779-CA46-90DF-25099CC12E6C}" type="pres">
      <dgm:prSet presAssocID="{0B658031-B0ED-C94D-B71B-8D87F8BEE057}" presName="childText" presStyleLbl="revTx" presStyleIdx="1" presStyleCnt="3">
        <dgm:presLayoutVars>
          <dgm:bulletEnabled val="1"/>
        </dgm:presLayoutVars>
      </dgm:prSet>
      <dgm:spPr/>
    </dgm:pt>
    <dgm:pt modelId="{FCA1396B-13E4-714E-BA2A-45B15E0AD584}" type="pres">
      <dgm:prSet presAssocID="{9B0BD864-B92D-8F47-87F0-A4269F2A452A}" presName="parentText" presStyleLbl="node1" presStyleIdx="2" presStyleCnt="3">
        <dgm:presLayoutVars>
          <dgm:chMax val="0"/>
          <dgm:bulletEnabled val="1"/>
        </dgm:presLayoutVars>
      </dgm:prSet>
      <dgm:spPr/>
    </dgm:pt>
    <dgm:pt modelId="{89E3FE96-B166-9047-A2AD-915914ADA7E9}" type="pres">
      <dgm:prSet presAssocID="{9B0BD864-B92D-8F47-87F0-A4269F2A452A}" presName="childText" presStyleLbl="revTx" presStyleIdx="2" presStyleCnt="3">
        <dgm:presLayoutVars>
          <dgm:bulletEnabled val="1"/>
        </dgm:presLayoutVars>
      </dgm:prSet>
      <dgm:spPr/>
    </dgm:pt>
  </dgm:ptLst>
  <dgm:cxnLst>
    <dgm:cxn modelId="{EC672112-94DA-2A48-8522-F2913C6C880F}" srcId="{3BCB5F6A-D509-8B4A-B2CA-84F241993C1D}" destId="{9B0BD864-B92D-8F47-87F0-A4269F2A452A}" srcOrd="2" destOrd="0" parTransId="{E51500D7-77D0-584E-B880-4F326B564D19}" sibTransId="{58E5F3C9-4EF0-144D-BAB4-3D859EB000FF}"/>
    <dgm:cxn modelId="{A21D0218-9B96-7948-9816-2621F2D724D0}" type="presOf" srcId="{D0391955-BE46-7246-B1AC-23DE0B43A19E}" destId="{FFE3D870-7779-CA46-90DF-25099CC12E6C}" srcOrd="0" destOrd="0" presId="urn:microsoft.com/office/officeart/2005/8/layout/vList2"/>
    <dgm:cxn modelId="{5C071B2F-B026-4A40-9722-6740705A30A5}" type="presOf" srcId="{C158E0DD-E4FC-8447-B49C-E895293F867A}" destId="{89E3FE96-B166-9047-A2AD-915914ADA7E9}" srcOrd="0" destOrd="0" presId="urn:microsoft.com/office/officeart/2005/8/layout/vList2"/>
    <dgm:cxn modelId="{DB439C72-D915-F146-8395-51C5AB8C76AA}" srcId="{0B658031-B0ED-C94D-B71B-8D87F8BEE057}" destId="{D0391955-BE46-7246-B1AC-23DE0B43A19E}" srcOrd="0" destOrd="0" parTransId="{0CF5A4CF-718B-3D42-ACEA-43E25B6D8CC0}" sibTransId="{6C30739D-F78E-1542-9768-3B7924B19762}"/>
    <dgm:cxn modelId="{E1C45173-DAF8-9145-BB8C-B011F4610E47}" type="presOf" srcId="{3BCB5F6A-D509-8B4A-B2CA-84F241993C1D}" destId="{4CFB2108-C3E9-4144-ACEE-619F0C3C069F}" srcOrd="0" destOrd="0" presId="urn:microsoft.com/office/officeart/2005/8/layout/vList2"/>
    <dgm:cxn modelId="{9907D486-091D-D940-BC7B-F486D271F37C}" type="presOf" srcId="{9B0BD864-B92D-8F47-87F0-A4269F2A452A}" destId="{FCA1396B-13E4-714E-BA2A-45B15E0AD584}" srcOrd="0" destOrd="0" presId="urn:microsoft.com/office/officeart/2005/8/layout/vList2"/>
    <dgm:cxn modelId="{B6E18692-A0CD-834C-89FE-DBCB70A5D8CD}" srcId="{824EB75D-EA93-9743-9002-411F29FE6ED1}" destId="{C0EB513B-15BE-FC40-A3FB-BC5EE3BDC455}" srcOrd="0" destOrd="0" parTransId="{521F1B43-AAE0-A145-84EF-6D740CF771B2}" sibTransId="{5EACDC36-CDBB-E145-8BF1-9940A2527086}"/>
    <dgm:cxn modelId="{D7C46794-5186-FC45-BB72-90DB40B47055}" srcId="{9B0BD864-B92D-8F47-87F0-A4269F2A452A}" destId="{C158E0DD-E4FC-8447-B49C-E895293F867A}" srcOrd="0" destOrd="0" parTransId="{854078DA-131C-D241-A077-ECA83A57B5AC}" sibTransId="{FC710CE5-040D-B142-8C2C-53402789CCE3}"/>
    <dgm:cxn modelId="{668B8FA1-E8CF-5144-8735-DE91E594AD75}" type="presOf" srcId="{0B658031-B0ED-C94D-B71B-8D87F8BEE057}" destId="{574566D6-9F85-7E4F-A28A-76CD8A8C446E}" srcOrd="0" destOrd="0" presId="urn:microsoft.com/office/officeart/2005/8/layout/vList2"/>
    <dgm:cxn modelId="{F5FFF2B9-40D5-5847-8500-00724B47C45D}" srcId="{3BCB5F6A-D509-8B4A-B2CA-84F241993C1D}" destId="{824EB75D-EA93-9743-9002-411F29FE6ED1}" srcOrd="0" destOrd="0" parTransId="{BDF2BAA0-3F1C-3E4E-80DA-BD767ABE3662}" sibTransId="{7015700C-26EC-E148-9280-DEC47A3C978F}"/>
    <dgm:cxn modelId="{5DA423E5-B863-9B4B-823E-FDFDA35AF5CE}" type="presOf" srcId="{C0EB513B-15BE-FC40-A3FB-BC5EE3BDC455}" destId="{491D03FD-9765-364C-817F-47F2AC7AB122}" srcOrd="0" destOrd="0" presId="urn:microsoft.com/office/officeart/2005/8/layout/vList2"/>
    <dgm:cxn modelId="{88F9AEE9-5571-0542-9790-1C5BF533E6D5}" type="presOf" srcId="{824EB75D-EA93-9743-9002-411F29FE6ED1}" destId="{47E843AF-6F8E-154A-AF56-B0C549637CEC}" srcOrd="0" destOrd="0" presId="urn:microsoft.com/office/officeart/2005/8/layout/vList2"/>
    <dgm:cxn modelId="{FC10A6EC-4824-F441-BB35-C604058D0BD8}" srcId="{3BCB5F6A-D509-8B4A-B2CA-84F241993C1D}" destId="{0B658031-B0ED-C94D-B71B-8D87F8BEE057}" srcOrd="1" destOrd="0" parTransId="{1061638F-A773-0A41-9C21-2F2F9A1EBDFB}" sibTransId="{A009AF03-E65A-D541-88C5-1F57E1B949A7}"/>
    <dgm:cxn modelId="{F7169FBC-D105-9446-BAEE-3207F1E32E37}" type="presParOf" srcId="{4CFB2108-C3E9-4144-ACEE-619F0C3C069F}" destId="{47E843AF-6F8E-154A-AF56-B0C549637CEC}" srcOrd="0" destOrd="0" presId="urn:microsoft.com/office/officeart/2005/8/layout/vList2"/>
    <dgm:cxn modelId="{B8225622-2E76-204F-B447-E1282A30A3DC}" type="presParOf" srcId="{4CFB2108-C3E9-4144-ACEE-619F0C3C069F}" destId="{491D03FD-9765-364C-817F-47F2AC7AB122}" srcOrd="1" destOrd="0" presId="urn:microsoft.com/office/officeart/2005/8/layout/vList2"/>
    <dgm:cxn modelId="{9FA9C85B-C121-3E46-ACCC-DA58648EFB08}" type="presParOf" srcId="{4CFB2108-C3E9-4144-ACEE-619F0C3C069F}" destId="{574566D6-9F85-7E4F-A28A-76CD8A8C446E}" srcOrd="2" destOrd="0" presId="urn:microsoft.com/office/officeart/2005/8/layout/vList2"/>
    <dgm:cxn modelId="{8D2855B5-1ACA-564C-819D-8B184792CA1F}" type="presParOf" srcId="{4CFB2108-C3E9-4144-ACEE-619F0C3C069F}" destId="{FFE3D870-7779-CA46-90DF-25099CC12E6C}" srcOrd="3" destOrd="0" presId="urn:microsoft.com/office/officeart/2005/8/layout/vList2"/>
    <dgm:cxn modelId="{BEC2681E-6390-214F-8E8C-85233E3EE4C7}" type="presParOf" srcId="{4CFB2108-C3E9-4144-ACEE-619F0C3C069F}" destId="{FCA1396B-13E4-714E-BA2A-45B15E0AD584}" srcOrd="4" destOrd="0" presId="urn:microsoft.com/office/officeart/2005/8/layout/vList2"/>
    <dgm:cxn modelId="{2A18ACD5-E6CC-724B-B547-42195841D3A4}" type="presParOf" srcId="{4CFB2108-C3E9-4144-ACEE-619F0C3C069F}" destId="{89E3FE96-B166-9047-A2AD-915914ADA7E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986700-56BF-42FF-BD6A-C4FBD03CE16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B9EA0A7-9F61-4CAA-A680-F6436BC88773}">
      <dgm:prSet phldrT="[Text]"/>
      <dgm:spPr>
        <a:solidFill>
          <a:srgbClr val="5B0F00"/>
        </a:solidFill>
      </dgm:spPr>
      <dgm:t>
        <a:bodyPr/>
        <a:lstStyle/>
        <a:p>
          <a:r>
            <a:rPr lang="en-US" dirty="0">
              <a:latin typeface="Times New Roman" panose="02020603050405020304" pitchFamily="18" charset="0"/>
              <a:ea typeface="EB Garamond" panose="00000500000000000000" pitchFamily="2" charset="0"/>
              <a:cs typeface="Times New Roman" panose="02020603050405020304" pitchFamily="18" charset="0"/>
            </a:rPr>
            <a:t>Short-Term</a:t>
          </a:r>
        </a:p>
      </dgm:t>
    </dgm:pt>
    <dgm:pt modelId="{9CE6630B-538E-464F-909E-9732EC9FD863}" type="parTrans" cxnId="{37FD176E-5EB6-43E8-BE96-F6BA7BA2C26C}">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A2D5D67B-532B-4576-BB91-22157C6FFD80}" type="sibTrans" cxnId="{37FD176E-5EB6-43E8-BE96-F6BA7BA2C26C}">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6D06A6A3-DFFE-40FE-9924-FBCA1C23054F}">
      <dgm:prSet phldrT="[Text]" custT="1"/>
      <dgm:spPr/>
      <dgm:t>
        <a:bodyPr/>
        <a:lstStyle/>
        <a:p>
          <a:r>
            <a:rPr lang="en-US" sz="2200" dirty="0">
              <a:latin typeface="Times New Roman" panose="02020603050405020304" pitchFamily="18" charset="0"/>
              <a:ea typeface="EB Garamond" panose="00000500000000000000" pitchFamily="2" charset="0"/>
              <a:cs typeface="Times New Roman" panose="02020603050405020304" pitchFamily="18" charset="0"/>
            </a:rPr>
            <a:t>Assess the effectiveness of current advocacy efforts – decide what to keep and where to improve.</a:t>
          </a:r>
        </a:p>
      </dgm:t>
    </dgm:pt>
    <dgm:pt modelId="{77F094B6-6E57-4D94-A98D-216BB78A5205}" type="parTrans" cxnId="{5926EEB8-60A2-4558-BD7C-528CE20F5331}">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A52886D2-E123-4071-8951-FB1CB2F88111}" type="sibTrans" cxnId="{5926EEB8-60A2-4558-BD7C-528CE20F5331}">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B5A01034-7759-43A7-9B39-B2AF497ACDBF}">
      <dgm:prSet phldrT="[Text]"/>
      <dgm:spPr>
        <a:solidFill>
          <a:srgbClr val="85200C"/>
        </a:solidFill>
      </dgm:spPr>
      <dgm:t>
        <a:bodyPr/>
        <a:lstStyle/>
        <a:p>
          <a:r>
            <a:rPr lang="en-US" dirty="0">
              <a:latin typeface="Times New Roman" panose="02020603050405020304" pitchFamily="18" charset="0"/>
              <a:ea typeface="EB Garamond" panose="00000500000000000000" pitchFamily="2" charset="0"/>
              <a:cs typeface="Times New Roman" panose="02020603050405020304" pitchFamily="18" charset="0"/>
            </a:rPr>
            <a:t>Mid-Term</a:t>
          </a:r>
        </a:p>
      </dgm:t>
    </dgm:pt>
    <dgm:pt modelId="{0ACE696D-654E-42E9-B7ED-8F7587D0E486}" type="parTrans" cxnId="{66D73926-D664-4838-9061-DB06120F4B92}">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862605A0-5031-45BA-A39D-8E76E36E5A49}" type="sibTrans" cxnId="{66D73926-D664-4838-9061-DB06120F4B92}">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781E3874-AEF6-4695-9533-D64B425B2ECA}">
      <dgm:prSet phldrT="[Text]" custT="1"/>
      <dgm:spPr/>
      <dgm:t>
        <a:bodyPr/>
        <a:lstStyle/>
        <a:p>
          <a:r>
            <a:rPr lang="en-US" sz="2200" dirty="0">
              <a:latin typeface="Times New Roman" panose="02020603050405020304" pitchFamily="18" charset="0"/>
              <a:ea typeface="EB Garamond" panose="00000500000000000000" pitchFamily="2" charset="0"/>
              <a:cs typeface="Times New Roman" panose="02020603050405020304" pitchFamily="18" charset="0"/>
            </a:rPr>
            <a:t>Connect with peer organizations and those in related industries to identify potential new advocacy efforts.</a:t>
          </a:r>
        </a:p>
      </dgm:t>
    </dgm:pt>
    <dgm:pt modelId="{3E4EB2B9-98D2-4D25-9E0A-4356339F5438}" type="parTrans" cxnId="{4168C2B9-D241-4F7F-A746-6FAEDAE43394}">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A7D91AC0-6622-40C3-9460-F30F91438799}" type="sibTrans" cxnId="{4168C2B9-D241-4F7F-A746-6FAEDAE43394}">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FE7C6B50-E0A6-4FD7-867A-7A53C5226E3F}">
      <dgm:prSet phldrT="[Text]"/>
      <dgm:spPr>
        <a:solidFill>
          <a:srgbClr val="A61C00"/>
        </a:solidFill>
      </dgm:spPr>
      <dgm:t>
        <a:bodyPr/>
        <a:lstStyle/>
        <a:p>
          <a:r>
            <a:rPr lang="en-US" dirty="0">
              <a:latin typeface="Times New Roman" panose="02020603050405020304" pitchFamily="18" charset="0"/>
              <a:ea typeface="EB Garamond" panose="00000500000000000000" pitchFamily="2" charset="0"/>
              <a:cs typeface="Times New Roman" panose="02020603050405020304" pitchFamily="18" charset="0"/>
            </a:rPr>
            <a:t>Long-Term</a:t>
          </a:r>
        </a:p>
      </dgm:t>
    </dgm:pt>
    <dgm:pt modelId="{E1C1683A-8C26-4FC2-950E-03B3961AEDAD}" type="parTrans" cxnId="{7A484F90-39EF-4747-9119-BC4BD4D56F84}">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81F98355-B085-4A28-97C1-5AA6C769FD1F}" type="sibTrans" cxnId="{7A484F90-39EF-4747-9119-BC4BD4D56F84}">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90A75338-CB22-47CD-B080-B1FD84D187F5}">
      <dgm:prSet phldrT="[Text]" custT="1"/>
      <dgm:spPr/>
      <dgm:t>
        <a:bodyPr/>
        <a:lstStyle/>
        <a:p>
          <a:r>
            <a:rPr lang="en-US" sz="2200" dirty="0">
              <a:latin typeface="Times New Roman" panose="02020603050405020304" pitchFamily="18" charset="0"/>
              <a:ea typeface="EB Garamond" panose="00000500000000000000" pitchFamily="2" charset="0"/>
              <a:cs typeface="Times New Roman" panose="02020603050405020304" pitchFamily="18" charset="0"/>
            </a:rPr>
            <a:t>Implement one new advocacy effort and assess its effectiveness.</a:t>
          </a:r>
        </a:p>
      </dgm:t>
    </dgm:pt>
    <dgm:pt modelId="{436D5E3C-E940-45BA-B78D-7847E4434EF6}" type="parTrans" cxnId="{83823F27-AB0E-450B-BD32-CD0061DFBFC7}">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A211BDCA-5453-49B4-934F-8E278D08299E}" type="sibTrans" cxnId="{83823F27-AB0E-450B-BD32-CD0061DFBFC7}">
      <dgm:prSet/>
      <dgm:spPr/>
      <dgm:t>
        <a:bodyPr/>
        <a:lstStyle/>
        <a:p>
          <a:endParaRPr lang="en-US">
            <a:latin typeface="Times New Roman" panose="02020603050405020304" pitchFamily="18" charset="0"/>
            <a:ea typeface="EB Garamond" panose="00000500000000000000" pitchFamily="2" charset="0"/>
            <a:cs typeface="Times New Roman" panose="02020603050405020304" pitchFamily="18" charset="0"/>
          </a:endParaRPr>
        </a:p>
      </dgm:t>
    </dgm:pt>
    <dgm:pt modelId="{AE0E6075-2BEE-44AD-A7AE-07107F90D004}" type="pres">
      <dgm:prSet presAssocID="{FB986700-56BF-42FF-BD6A-C4FBD03CE16E}" presName="Name0" presStyleCnt="0">
        <dgm:presLayoutVars>
          <dgm:chPref val="3"/>
          <dgm:dir/>
          <dgm:animLvl val="lvl"/>
          <dgm:resizeHandles/>
        </dgm:presLayoutVars>
      </dgm:prSet>
      <dgm:spPr/>
    </dgm:pt>
    <dgm:pt modelId="{F8385C99-1B12-4D18-956C-A74FF908C64F}" type="pres">
      <dgm:prSet presAssocID="{CB9EA0A7-9F61-4CAA-A680-F6436BC88773}" presName="horFlow" presStyleCnt="0"/>
      <dgm:spPr/>
    </dgm:pt>
    <dgm:pt modelId="{19D43DE7-4128-46C5-8DDD-CA73FA2D9716}" type="pres">
      <dgm:prSet presAssocID="{CB9EA0A7-9F61-4CAA-A680-F6436BC88773}" presName="bigChev" presStyleLbl="node1" presStyleIdx="0" presStyleCnt="3"/>
      <dgm:spPr/>
    </dgm:pt>
    <dgm:pt modelId="{00E40FC1-1830-40A1-9E7D-81622FAC968D}" type="pres">
      <dgm:prSet presAssocID="{77F094B6-6E57-4D94-A98D-216BB78A5205}" presName="parTrans" presStyleCnt="0"/>
      <dgm:spPr/>
    </dgm:pt>
    <dgm:pt modelId="{829E4E76-50D2-4D5B-8FA1-1BC882845030}" type="pres">
      <dgm:prSet presAssocID="{6D06A6A3-DFFE-40FE-9924-FBCA1C23054F}" presName="node" presStyleLbl="alignAccFollowNode1" presStyleIdx="0" presStyleCnt="3" custScaleX="457177">
        <dgm:presLayoutVars>
          <dgm:bulletEnabled val="1"/>
        </dgm:presLayoutVars>
      </dgm:prSet>
      <dgm:spPr/>
    </dgm:pt>
    <dgm:pt modelId="{03D03B23-E21D-49BF-9071-2D82D9EAA101}" type="pres">
      <dgm:prSet presAssocID="{CB9EA0A7-9F61-4CAA-A680-F6436BC88773}" presName="vSp" presStyleCnt="0"/>
      <dgm:spPr/>
    </dgm:pt>
    <dgm:pt modelId="{C045BB18-975E-4551-9E92-46A9717D22A9}" type="pres">
      <dgm:prSet presAssocID="{B5A01034-7759-43A7-9B39-B2AF497ACDBF}" presName="horFlow" presStyleCnt="0"/>
      <dgm:spPr/>
    </dgm:pt>
    <dgm:pt modelId="{19FA79E0-AFC0-4809-B8FB-02DBC5599CE9}" type="pres">
      <dgm:prSet presAssocID="{B5A01034-7759-43A7-9B39-B2AF497ACDBF}" presName="bigChev" presStyleLbl="node1" presStyleIdx="1" presStyleCnt="3"/>
      <dgm:spPr/>
    </dgm:pt>
    <dgm:pt modelId="{5DE53ED6-BD3E-42D1-9184-D3E4FFB10021}" type="pres">
      <dgm:prSet presAssocID="{3E4EB2B9-98D2-4D25-9E0A-4356339F5438}" presName="parTrans" presStyleCnt="0"/>
      <dgm:spPr/>
    </dgm:pt>
    <dgm:pt modelId="{466A5AD7-D343-4436-97E5-5745CE462BAC}" type="pres">
      <dgm:prSet presAssocID="{781E3874-AEF6-4695-9533-D64B425B2ECA}" presName="node" presStyleLbl="alignAccFollowNode1" presStyleIdx="1" presStyleCnt="3" custScaleX="457177">
        <dgm:presLayoutVars>
          <dgm:bulletEnabled val="1"/>
        </dgm:presLayoutVars>
      </dgm:prSet>
      <dgm:spPr/>
    </dgm:pt>
    <dgm:pt modelId="{09E4511D-5E40-41E3-AAF4-F7DDF386F1D1}" type="pres">
      <dgm:prSet presAssocID="{B5A01034-7759-43A7-9B39-B2AF497ACDBF}" presName="vSp" presStyleCnt="0"/>
      <dgm:spPr/>
    </dgm:pt>
    <dgm:pt modelId="{68F76CEB-0DEA-487A-B605-3A5046206DD4}" type="pres">
      <dgm:prSet presAssocID="{FE7C6B50-E0A6-4FD7-867A-7A53C5226E3F}" presName="horFlow" presStyleCnt="0"/>
      <dgm:spPr/>
    </dgm:pt>
    <dgm:pt modelId="{A1BD5322-6393-4AFD-9EFE-925A7AD84EE6}" type="pres">
      <dgm:prSet presAssocID="{FE7C6B50-E0A6-4FD7-867A-7A53C5226E3F}" presName="bigChev" presStyleLbl="node1" presStyleIdx="2" presStyleCnt="3"/>
      <dgm:spPr/>
    </dgm:pt>
    <dgm:pt modelId="{FDC69381-3C59-4150-AA43-A4EF721ABA35}" type="pres">
      <dgm:prSet presAssocID="{436D5E3C-E940-45BA-B78D-7847E4434EF6}" presName="parTrans" presStyleCnt="0"/>
      <dgm:spPr/>
    </dgm:pt>
    <dgm:pt modelId="{E818A837-3E74-48EF-AB04-9512C4B278B9}" type="pres">
      <dgm:prSet presAssocID="{90A75338-CB22-47CD-B080-B1FD84D187F5}" presName="node" presStyleLbl="alignAccFollowNode1" presStyleIdx="2" presStyleCnt="3" custScaleX="457177">
        <dgm:presLayoutVars>
          <dgm:bulletEnabled val="1"/>
        </dgm:presLayoutVars>
      </dgm:prSet>
      <dgm:spPr/>
    </dgm:pt>
  </dgm:ptLst>
  <dgm:cxnLst>
    <dgm:cxn modelId="{69002F11-A196-43F3-B4DC-0A037BD7C325}" type="presOf" srcId="{6D06A6A3-DFFE-40FE-9924-FBCA1C23054F}" destId="{829E4E76-50D2-4D5B-8FA1-1BC882845030}" srcOrd="0" destOrd="0" presId="urn:microsoft.com/office/officeart/2005/8/layout/lProcess3"/>
    <dgm:cxn modelId="{66D73926-D664-4838-9061-DB06120F4B92}" srcId="{FB986700-56BF-42FF-BD6A-C4FBD03CE16E}" destId="{B5A01034-7759-43A7-9B39-B2AF497ACDBF}" srcOrd="1" destOrd="0" parTransId="{0ACE696D-654E-42E9-B7ED-8F7587D0E486}" sibTransId="{862605A0-5031-45BA-A39D-8E76E36E5A49}"/>
    <dgm:cxn modelId="{83823F27-AB0E-450B-BD32-CD0061DFBFC7}" srcId="{FE7C6B50-E0A6-4FD7-867A-7A53C5226E3F}" destId="{90A75338-CB22-47CD-B080-B1FD84D187F5}" srcOrd="0" destOrd="0" parTransId="{436D5E3C-E940-45BA-B78D-7847E4434EF6}" sibTransId="{A211BDCA-5453-49B4-934F-8E278D08299E}"/>
    <dgm:cxn modelId="{C39F7928-6D64-4DF5-8E61-BBB9EC0F9938}" type="presOf" srcId="{FE7C6B50-E0A6-4FD7-867A-7A53C5226E3F}" destId="{A1BD5322-6393-4AFD-9EFE-925A7AD84EE6}" srcOrd="0" destOrd="0" presId="urn:microsoft.com/office/officeart/2005/8/layout/lProcess3"/>
    <dgm:cxn modelId="{FC371D3D-8631-4983-B841-1A996B8C1B01}" type="presOf" srcId="{781E3874-AEF6-4695-9533-D64B425B2ECA}" destId="{466A5AD7-D343-4436-97E5-5745CE462BAC}" srcOrd="0" destOrd="0" presId="urn:microsoft.com/office/officeart/2005/8/layout/lProcess3"/>
    <dgm:cxn modelId="{37FD176E-5EB6-43E8-BE96-F6BA7BA2C26C}" srcId="{FB986700-56BF-42FF-BD6A-C4FBD03CE16E}" destId="{CB9EA0A7-9F61-4CAA-A680-F6436BC88773}" srcOrd="0" destOrd="0" parTransId="{9CE6630B-538E-464F-909E-9732EC9FD863}" sibTransId="{A2D5D67B-532B-4576-BB91-22157C6FFD80}"/>
    <dgm:cxn modelId="{E262547C-1D6D-4E48-AAE5-B07B6CB849D4}" type="presOf" srcId="{FB986700-56BF-42FF-BD6A-C4FBD03CE16E}" destId="{AE0E6075-2BEE-44AD-A7AE-07107F90D004}" srcOrd="0" destOrd="0" presId="urn:microsoft.com/office/officeart/2005/8/layout/lProcess3"/>
    <dgm:cxn modelId="{1C63C37C-4229-4585-AF24-726BA3D24D62}" type="presOf" srcId="{B5A01034-7759-43A7-9B39-B2AF497ACDBF}" destId="{19FA79E0-AFC0-4809-B8FB-02DBC5599CE9}" srcOrd="0" destOrd="0" presId="urn:microsoft.com/office/officeart/2005/8/layout/lProcess3"/>
    <dgm:cxn modelId="{7A484F90-39EF-4747-9119-BC4BD4D56F84}" srcId="{FB986700-56BF-42FF-BD6A-C4FBD03CE16E}" destId="{FE7C6B50-E0A6-4FD7-867A-7A53C5226E3F}" srcOrd="2" destOrd="0" parTransId="{E1C1683A-8C26-4FC2-950E-03B3961AEDAD}" sibTransId="{81F98355-B085-4A28-97C1-5AA6C769FD1F}"/>
    <dgm:cxn modelId="{5926EEB8-60A2-4558-BD7C-528CE20F5331}" srcId="{CB9EA0A7-9F61-4CAA-A680-F6436BC88773}" destId="{6D06A6A3-DFFE-40FE-9924-FBCA1C23054F}" srcOrd="0" destOrd="0" parTransId="{77F094B6-6E57-4D94-A98D-216BB78A5205}" sibTransId="{A52886D2-E123-4071-8951-FB1CB2F88111}"/>
    <dgm:cxn modelId="{4168C2B9-D241-4F7F-A746-6FAEDAE43394}" srcId="{B5A01034-7759-43A7-9B39-B2AF497ACDBF}" destId="{781E3874-AEF6-4695-9533-D64B425B2ECA}" srcOrd="0" destOrd="0" parTransId="{3E4EB2B9-98D2-4D25-9E0A-4356339F5438}" sibTransId="{A7D91AC0-6622-40C3-9460-F30F91438799}"/>
    <dgm:cxn modelId="{F03B35FA-95F6-4668-A516-503F40DFB273}" type="presOf" srcId="{90A75338-CB22-47CD-B080-B1FD84D187F5}" destId="{E818A837-3E74-48EF-AB04-9512C4B278B9}" srcOrd="0" destOrd="0" presId="urn:microsoft.com/office/officeart/2005/8/layout/lProcess3"/>
    <dgm:cxn modelId="{58F7A4FD-E7EC-413B-9528-A108AAF800CC}" type="presOf" srcId="{CB9EA0A7-9F61-4CAA-A680-F6436BC88773}" destId="{19D43DE7-4128-46C5-8DDD-CA73FA2D9716}" srcOrd="0" destOrd="0" presId="urn:microsoft.com/office/officeart/2005/8/layout/lProcess3"/>
    <dgm:cxn modelId="{8151E62A-0DD6-465A-8CBE-A6F193B33452}" type="presParOf" srcId="{AE0E6075-2BEE-44AD-A7AE-07107F90D004}" destId="{F8385C99-1B12-4D18-956C-A74FF908C64F}" srcOrd="0" destOrd="0" presId="urn:microsoft.com/office/officeart/2005/8/layout/lProcess3"/>
    <dgm:cxn modelId="{ED345242-1638-45AC-83B5-84197B07622C}" type="presParOf" srcId="{F8385C99-1B12-4D18-956C-A74FF908C64F}" destId="{19D43DE7-4128-46C5-8DDD-CA73FA2D9716}" srcOrd="0" destOrd="0" presId="urn:microsoft.com/office/officeart/2005/8/layout/lProcess3"/>
    <dgm:cxn modelId="{E76FBFB6-5781-45E0-8BEF-EE9EFF8EF9C3}" type="presParOf" srcId="{F8385C99-1B12-4D18-956C-A74FF908C64F}" destId="{00E40FC1-1830-40A1-9E7D-81622FAC968D}" srcOrd="1" destOrd="0" presId="urn:microsoft.com/office/officeart/2005/8/layout/lProcess3"/>
    <dgm:cxn modelId="{EEAFB5E6-AC11-4076-9343-99381E1F59AA}" type="presParOf" srcId="{F8385C99-1B12-4D18-956C-A74FF908C64F}" destId="{829E4E76-50D2-4D5B-8FA1-1BC882845030}" srcOrd="2" destOrd="0" presId="urn:microsoft.com/office/officeart/2005/8/layout/lProcess3"/>
    <dgm:cxn modelId="{837272B1-18F2-4DBD-B409-A27F4F54A7FE}" type="presParOf" srcId="{AE0E6075-2BEE-44AD-A7AE-07107F90D004}" destId="{03D03B23-E21D-49BF-9071-2D82D9EAA101}" srcOrd="1" destOrd="0" presId="urn:microsoft.com/office/officeart/2005/8/layout/lProcess3"/>
    <dgm:cxn modelId="{0698529B-A0CA-4C3F-A8DE-2EB03B7CCCE7}" type="presParOf" srcId="{AE0E6075-2BEE-44AD-A7AE-07107F90D004}" destId="{C045BB18-975E-4551-9E92-46A9717D22A9}" srcOrd="2" destOrd="0" presId="urn:microsoft.com/office/officeart/2005/8/layout/lProcess3"/>
    <dgm:cxn modelId="{F6ED70A7-EF67-44D8-A32B-2070DEF881DD}" type="presParOf" srcId="{C045BB18-975E-4551-9E92-46A9717D22A9}" destId="{19FA79E0-AFC0-4809-B8FB-02DBC5599CE9}" srcOrd="0" destOrd="0" presId="urn:microsoft.com/office/officeart/2005/8/layout/lProcess3"/>
    <dgm:cxn modelId="{B0BD7D3D-86AD-4E61-AD1B-072BF93FBC4E}" type="presParOf" srcId="{C045BB18-975E-4551-9E92-46A9717D22A9}" destId="{5DE53ED6-BD3E-42D1-9184-D3E4FFB10021}" srcOrd="1" destOrd="0" presId="urn:microsoft.com/office/officeart/2005/8/layout/lProcess3"/>
    <dgm:cxn modelId="{077CA0E5-E8C8-4579-A012-C6F90753C9DB}" type="presParOf" srcId="{C045BB18-975E-4551-9E92-46A9717D22A9}" destId="{466A5AD7-D343-4436-97E5-5745CE462BAC}" srcOrd="2" destOrd="0" presId="urn:microsoft.com/office/officeart/2005/8/layout/lProcess3"/>
    <dgm:cxn modelId="{22C9B23C-D143-44A7-B416-F5AEE4CE9B81}" type="presParOf" srcId="{AE0E6075-2BEE-44AD-A7AE-07107F90D004}" destId="{09E4511D-5E40-41E3-AAF4-F7DDF386F1D1}" srcOrd="3" destOrd="0" presId="urn:microsoft.com/office/officeart/2005/8/layout/lProcess3"/>
    <dgm:cxn modelId="{1E3434E2-A084-4E9C-B280-A61C1F81BFC0}" type="presParOf" srcId="{AE0E6075-2BEE-44AD-A7AE-07107F90D004}" destId="{68F76CEB-0DEA-487A-B605-3A5046206DD4}" srcOrd="4" destOrd="0" presId="urn:microsoft.com/office/officeart/2005/8/layout/lProcess3"/>
    <dgm:cxn modelId="{593DFBDC-269A-4663-9CB3-D6D4B475ACC2}" type="presParOf" srcId="{68F76CEB-0DEA-487A-B605-3A5046206DD4}" destId="{A1BD5322-6393-4AFD-9EFE-925A7AD84EE6}" srcOrd="0" destOrd="0" presId="urn:microsoft.com/office/officeart/2005/8/layout/lProcess3"/>
    <dgm:cxn modelId="{B15F8F0E-8261-412A-9315-87AFE3F9E1AC}" type="presParOf" srcId="{68F76CEB-0DEA-487A-B605-3A5046206DD4}" destId="{FDC69381-3C59-4150-AA43-A4EF721ABA35}" srcOrd="1" destOrd="0" presId="urn:microsoft.com/office/officeart/2005/8/layout/lProcess3"/>
    <dgm:cxn modelId="{43413D3A-C0D7-486F-AE0B-7954EC965B81}" type="presParOf" srcId="{68F76CEB-0DEA-487A-B605-3A5046206DD4}" destId="{E818A837-3E74-48EF-AB04-9512C4B278B9}"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843AF-6F8E-154A-AF56-B0C549637CEC}">
      <dsp:nvSpPr>
        <dsp:cNvPr id="0" name=""/>
        <dsp:cNvSpPr/>
      </dsp:nvSpPr>
      <dsp:spPr>
        <a:xfrm>
          <a:off x="0" y="105286"/>
          <a:ext cx="10984089" cy="722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dirty="0"/>
            <a:t>Two-way communication with tourism industry partners</a:t>
          </a:r>
          <a:r>
            <a:rPr lang="en-US" sz="1900" kern="1200" dirty="0"/>
            <a:t> - advocates can identify key issues</a:t>
          </a:r>
        </a:p>
      </dsp:txBody>
      <dsp:txXfrm>
        <a:off x="35268" y="140554"/>
        <a:ext cx="10913553" cy="651938"/>
      </dsp:txXfrm>
    </dsp:sp>
    <dsp:sp modelId="{491D03FD-9765-364C-817F-47F2AC7AB122}">
      <dsp:nvSpPr>
        <dsp:cNvPr id="0" name=""/>
        <dsp:cNvSpPr/>
      </dsp:nvSpPr>
      <dsp:spPr>
        <a:xfrm>
          <a:off x="0" y="827761"/>
          <a:ext cx="10984089" cy="64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45" tIns="24130" rIns="135128" bIns="24130" numCol="1" spcCol="1270" anchor="t" anchorCtr="0">
          <a:noAutofit/>
        </a:bodyPr>
        <a:lstStyle/>
        <a:p>
          <a:pPr marL="11113" lvl="1" indent="-11113" algn="l" defTabSz="666750">
            <a:lnSpc>
              <a:spcPct val="90000"/>
            </a:lnSpc>
            <a:spcBef>
              <a:spcPct val="0"/>
            </a:spcBef>
            <a:spcAft>
              <a:spcPct val="20000"/>
            </a:spcAft>
            <a:buNone/>
            <a:tabLst/>
          </a:pPr>
          <a:r>
            <a:rPr lang="en-US" sz="1500" kern="1200" dirty="0"/>
            <a:t>“When we're in session … every Friday, we send all of our partners throughout [the state] our lobbyist's report for the week… Then people respond to us and say, ‘Well, let me tell you what has happened this week,’ or ‘Let me tell you what happened at our city council meeting.’ ” – State Tourism Advocacy Association</a:t>
          </a:r>
        </a:p>
      </dsp:txBody>
      <dsp:txXfrm>
        <a:off x="0" y="827761"/>
        <a:ext cx="10984089" cy="648944"/>
      </dsp:txXfrm>
    </dsp:sp>
    <dsp:sp modelId="{574566D6-9F85-7E4F-A28A-76CD8A8C446E}">
      <dsp:nvSpPr>
        <dsp:cNvPr id="0" name=""/>
        <dsp:cNvSpPr/>
      </dsp:nvSpPr>
      <dsp:spPr>
        <a:xfrm>
          <a:off x="0" y="1476706"/>
          <a:ext cx="10984089" cy="722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dirty="0"/>
            <a:t>Communicating with policy decision-makers</a:t>
          </a:r>
          <a:r>
            <a:rPr lang="en-US" sz="1900" kern="1200" dirty="0"/>
            <a:t> - integrate diverse coalition members speaking with a unified voice</a:t>
          </a:r>
        </a:p>
      </dsp:txBody>
      <dsp:txXfrm>
        <a:off x="35268" y="1511974"/>
        <a:ext cx="10913553" cy="651938"/>
      </dsp:txXfrm>
    </dsp:sp>
    <dsp:sp modelId="{FFE3D870-7779-CA46-90DF-25099CC12E6C}">
      <dsp:nvSpPr>
        <dsp:cNvPr id="0" name=""/>
        <dsp:cNvSpPr/>
      </dsp:nvSpPr>
      <dsp:spPr>
        <a:xfrm>
          <a:off x="0" y="2199181"/>
          <a:ext cx="10984089" cy="44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45" tIns="24130" rIns="135128" bIns="24130" numCol="1" spcCol="1270" anchor="t" anchorCtr="0">
          <a:noAutofit/>
        </a:bodyPr>
        <a:lstStyle/>
        <a:p>
          <a:pPr marL="0" lvl="1" indent="0" algn="l" defTabSz="666750">
            <a:lnSpc>
              <a:spcPct val="90000"/>
            </a:lnSpc>
            <a:spcBef>
              <a:spcPct val="0"/>
            </a:spcBef>
            <a:spcAft>
              <a:spcPct val="20000"/>
            </a:spcAft>
            <a:buNone/>
            <a:tabLst/>
          </a:pPr>
          <a:r>
            <a:rPr lang="en-US" sz="1500" kern="1200" dirty="0"/>
            <a:t>“The communication will come from different people, different organizations, a different sector, reinforcing the same thing.”  – State Tourism Advocacy Association</a:t>
          </a:r>
        </a:p>
      </dsp:txBody>
      <dsp:txXfrm>
        <a:off x="0" y="2199181"/>
        <a:ext cx="10984089" cy="442462"/>
      </dsp:txXfrm>
    </dsp:sp>
    <dsp:sp modelId="{FCA1396B-13E4-714E-BA2A-45B15E0AD584}">
      <dsp:nvSpPr>
        <dsp:cNvPr id="0" name=""/>
        <dsp:cNvSpPr/>
      </dsp:nvSpPr>
      <dsp:spPr>
        <a:xfrm>
          <a:off x="0" y="2641643"/>
          <a:ext cx="10984089" cy="722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dirty="0"/>
            <a:t>Reporting to decision-making bodies -</a:t>
          </a:r>
          <a:r>
            <a:rPr lang="en-US" sz="1900" kern="1200" dirty="0"/>
            <a:t> aligns with communicating the value of tourism to residents</a:t>
          </a:r>
        </a:p>
      </dsp:txBody>
      <dsp:txXfrm>
        <a:off x="35268" y="2676911"/>
        <a:ext cx="10913553" cy="651938"/>
      </dsp:txXfrm>
    </dsp:sp>
    <dsp:sp modelId="{89E3FE96-B166-9047-A2AD-915914ADA7E9}">
      <dsp:nvSpPr>
        <dsp:cNvPr id="0" name=""/>
        <dsp:cNvSpPr/>
      </dsp:nvSpPr>
      <dsp:spPr>
        <a:xfrm>
          <a:off x="0" y="3364118"/>
          <a:ext cx="10984089" cy="84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45" tIns="24130" rIns="135128" bIns="24130" numCol="1" spcCol="1270" anchor="t" anchorCtr="0">
          <a:noAutofit/>
        </a:bodyPr>
        <a:lstStyle/>
        <a:p>
          <a:pPr marL="0" lvl="1" indent="0" algn="l" defTabSz="666750">
            <a:lnSpc>
              <a:spcPct val="90000"/>
            </a:lnSpc>
            <a:spcBef>
              <a:spcPct val="0"/>
            </a:spcBef>
            <a:spcAft>
              <a:spcPct val="20000"/>
            </a:spcAft>
            <a:buNone/>
            <a:tabLst/>
          </a:pPr>
          <a:r>
            <a:rPr lang="en-US" sz="1500" kern="1200" dirty="0"/>
            <a:t>“One of the outcomes is to educate … residents on the value of tourism and the savings it brings households by way of tax savings and various other things. That's one. The second is looking at our local leaders as an audience to really educate them as far as the value and the return on investment that the investment destination marketing brings to any region if you do it the right way.” – State Tourism Office</a:t>
          </a:r>
        </a:p>
      </dsp:txBody>
      <dsp:txXfrm>
        <a:off x="0" y="3364118"/>
        <a:ext cx="10984089" cy="84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43DE7-4128-46C5-8DDD-CA73FA2D9716}">
      <dsp:nvSpPr>
        <dsp:cNvPr id="0" name=""/>
        <dsp:cNvSpPr/>
      </dsp:nvSpPr>
      <dsp:spPr>
        <a:xfrm>
          <a:off x="539" y="1157813"/>
          <a:ext cx="1862063" cy="744825"/>
        </a:xfrm>
        <a:prstGeom prst="chevron">
          <a:avLst/>
        </a:prstGeom>
        <a:solidFill>
          <a:srgbClr val="5B0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ea typeface="EB Garamond" panose="00000500000000000000" pitchFamily="2" charset="0"/>
              <a:cs typeface="Times New Roman" panose="02020603050405020304" pitchFamily="18" charset="0"/>
            </a:rPr>
            <a:t>Short-Term</a:t>
          </a:r>
        </a:p>
      </dsp:txBody>
      <dsp:txXfrm>
        <a:off x="372952" y="1157813"/>
        <a:ext cx="1117238" cy="744825"/>
      </dsp:txXfrm>
    </dsp:sp>
    <dsp:sp modelId="{829E4E76-50D2-4D5B-8FA1-1BC882845030}">
      <dsp:nvSpPr>
        <dsp:cNvPr id="0" name=""/>
        <dsp:cNvSpPr/>
      </dsp:nvSpPr>
      <dsp:spPr>
        <a:xfrm>
          <a:off x="1620533" y="1221123"/>
          <a:ext cx="7065727" cy="61820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ea typeface="EB Garamond" panose="00000500000000000000" pitchFamily="2" charset="0"/>
              <a:cs typeface="Times New Roman" panose="02020603050405020304" pitchFamily="18" charset="0"/>
            </a:rPr>
            <a:t>Assess the effectiveness of current advocacy efforts – decide what to keep and where to improve.</a:t>
          </a:r>
        </a:p>
      </dsp:txBody>
      <dsp:txXfrm>
        <a:off x="1929635" y="1221123"/>
        <a:ext cx="6447523" cy="618204"/>
      </dsp:txXfrm>
    </dsp:sp>
    <dsp:sp modelId="{19FA79E0-AFC0-4809-B8FB-02DBC5599CE9}">
      <dsp:nvSpPr>
        <dsp:cNvPr id="0" name=""/>
        <dsp:cNvSpPr/>
      </dsp:nvSpPr>
      <dsp:spPr>
        <a:xfrm>
          <a:off x="539" y="2006913"/>
          <a:ext cx="1862063" cy="744825"/>
        </a:xfrm>
        <a:prstGeom prst="chevron">
          <a:avLst/>
        </a:prstGeom>
        <a:solidFill>
          <a:srgbClr val="85200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ea typeface="EB Garamond" panose="00000500000000000000" pitchFamily="2" charset="0"/>
              <a:cs typeface="Times New Roman" panose="02020603050405020304" pitchFamily="18" charset="0"/>
            </a:rPr>
            <a:t>Mid-Term</a:t>
          </a:r>
        </a:p>
      </dsp:txBody>
      <dsp:txXfrm>
        <a:off x="372952" y="2006913"/>
        <a:ext cx="1117238" cy="744825"/>
      </dsp:txXfrm>
    </dsp:sp>
    <dsp:sp modelId="{466A5AD7-D343-4436-97E5-5745CE462BAC}">
      <dsp:nvSpPr>
        <dsp:cNvPr id="0" name=""/>
        <dsp:cNvSpPr/>
      </dsp:nvSpPr>
      <dsp:spPr>
        <a:xfrm>
          <a:off x="1620533" y="2070224"/>
          <a:ext cx="7065727" cy="61820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ea typeface="EB Garamond" panose="00000500000000000000" pitchFamily="2" charset="0"/>
              <a:cs typeface="Times New Roman" panose="02020603050405020304" pitchFamily="18" charset="0"/>
            </a:rPr>
            <a:t>Connect with peer organizations and those in related industries to identify potential new advocacy efforts.</a:t>
          </a:r>
        </a:p>
      </dsp:txBody>
      <dsp:txXfrm>
        <a:off x="1929635" y="2070224"/>
        <a:ext cx="6447523" cy="618204"/>
      </dsp:txXfrm>
    </dsp:sp>
    <dsp:sp modelId="{A1BD5322-6393-4AFD-9EFE-925A7AD84EE6}">
      <dsp:nvSpPr>
        <dsp:cNvPr id="0" name=""/>
        <dsp:cNvSpPr/>
      </dsp:nvSpPr>
      <dsp:spPr>
        <a:xfrm>
          <a:off x="539" y="2856014"/>
          <a:ext cx="1862063" cy="744825"/>
        </a:xfrm>
        <a:prstGeom prst="chevron">
          <a:avLst/>
        </a:prstGeom>
        <a:solidFill>
          <a:srgbClr val="A61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ea typeface="EB Garamond" panose="00000500000000000000" pitchFamily="2" charset="0"/>
              <a:cs typeface="Times New Roman" panose="02020603050405020304" pitchFamily="18" charset="0"/>
            </a:rPr>
            <a:t>Long-Term</a:t>
          </a:r>
        </a:p>
      </dsp:txBody>
      <dsp:txXfrm>
        <a:off x="372952" y="2856014"/>
        <a:ext cx="1117238" cy="744825"/>
      </dsp:txXfrm>
    </dsp:sp>
    <dsp:sp modelId="{E818A837-3E74-48EF-AB04-9512C4B278B9}">
      <dsp:nvSpPr>
        <dsp:cNvPr id="0" name=""/>
        <dsp:cNvSpPr/>
      </dsp:nvSpPr>
      <dsp:spPr>
        <a:xfrm>
          <a:off x="1620533" y="2919324"/>
          <a:ext cx="7065727" cy="61820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ea typeface="EB Garamond" panose="00000500000000000000" pitchFamily="2" charset="0"/>
              <a:cs typeface="Times New Roman" panose="02020603050405020304" pitchFamily="18" charset="0"/>
            </a:rPr>
            <a:t>Implement one new advocacy effort and assess its effectiveness.</a:t>
          </a:r>
        </a:p>
      </dsp:txBody>
      <dsp:txXfrm>
        <a:off x="1929635" y="2919324"/>
        <a:ext cx="6447523" cy="6182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84E1E-E540-AC43-BC13-F90D55305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F041BA6-039E-8F4D-B7F7-3C8E20B40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38C9C-4B69-864E-9EEE-DFA43CC144D2}" type="datetimeFigureOut">
              <a:rPr lang="en-US" smtClean="0"/>
              <a:t>1/23/23</a:t>
            </a:fld>
            <a:endParaRPr lang="en-US" dirty="0"/>
          </a:p>
        </p:txBody>
      </p:sp>
      <p:sp>
        <p:nvSpPr>
          <p:cNvPr id="4" name="Footer Placeholder 3">
            <a:extLst>
              <a:ext uri="{FF2B5EF4-FFF2-40B4-BE49-F238E27FC236}">
                <a16:creationId xmlns:a16="http://schemas.microsoft.com/office/drawing/2014/main" id="{DD469921-4617-FB4C-9847-172FF8302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350DCBB-D829-754E-9E76-36A9E36432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7A92-5E9C-F94E-8B11-4D34C67AD036}" type="slidenum">
              <a:rPr lang="en-US" smtClean="0"/>
              <a:t>‹#›</a:t>
            </a:fld>
            <a:endParaRPr lang="en-US" dirty="0"/>
          </a:p>
        </p:txBody>
      </p:sp>
    </p:spTree>
    <p:extLst>
      <p:ext uri="{BB962C8B-B14F-4D97-AF65-F5344CB8AC3E}">
        <p14:creationId xmlns:p14="http://schemas.microsoft.com/office/powerpoint/2010/main" val="1539221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9A61E-B1D6-C34D-A321-B3E90F6DE630}" type="datetimeFigureOut">
              <a:rPr lang="en-US" smtClean="0"/>
              <a:t>1/23/23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E603-0EE4-3042-9661-047EB577E4A2}" type="slidenum">
              <a:rPr lang="en-US" smtClean="0"/>
              <a:t>‹#›</a:t>
            </a:fld>
            <a:endParaRPr lang="en-US" dirty="0"/>
          </a:p>
        </p:txBody>
      </p:sp>
    </p:spTree>
    <p:extLst>
      <p:ext uri="{BB962C8B-B14F-4D97-AF65-F5344CB8AC3E}">
        <p14:creationId xmlns:p14="http://schemas.microsoft.com/office/powerpoint/2010/main" val="31039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1</a:t>
            </a:fld>
            <a:endParaRPr lang="en-US" dirty="0"/>
          </a:p>
        </p:txBody>
      </p:sp>
    </p:spTree>
    <p:extLst>
      <p:ext uri="{BB962C8B-B14F-4D97-AF65-F5344CB8AC3E}">
        <p14:creationId xmlns:p14="http://schemas.microsoft.com/office/powerpoint/2010/main" val="43016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latin typeface="EB Garamond" panose="00000500000000000000" pitchFamily="2" charset="0"/>
                <a:ea typeface="EB Garamond" panose="00000500000000000000" pitchFamily="2" charset="0"/>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latin typeface="EB Garamond" panose="00000500000000000000" pitchFamily="2" charset="0"/>
                <a:ea typeface="EB Garamond" panose="00000500000000000000" pitchFamily="2" charset="0"/>
              </a:rPr>
              <a:t>The work shared here resulted from a study conducted by Dr. Ashley Schroeder and Dr. Whitney Knollenberg.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latin typeface="EB Garamond" panose="00000500000000000000" pitchFamily="2" charset="0"/>
                <a:ea typeface="EB Garamond" panose="00000500000000000000" pitchFamily="2" charset="0"/>
              </a:rPr>
              <a:t>They conducted interviews with 26 state-level tourism leaders and an online survey with 205 local-level destination leaders to better understand how we can plan for advocacy efforts.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latin typeface="EB Garamond" panose="00000500000000000000" pitchFamily="2" charset="0"/>
                <a:ea typeface="EB Garamond" panose="00000500000000000000" pitchFamily="2" charset="0"/>
              </a:rPr>
              <a:t>The emphasis of this work is on how we can effectively </a:t>
            </a:r>
            <a:r>
              <a:rPr lang="en-US" sz="1200" b="1" i="1" dirty="0">
                <a:solidFill>
                  <a:srgbClr val="595959"/>
                </a:solidFill>
                <a:latin typeface="EB Garamond" panose="00000500000000000000" pitchFamily="2" charset="0"/>
                <a:ea typeface="EB Garamond" panose="00000500000000000000" pitchFamily="2" charset="0"/>
              </a:rPr>
              <a:t>plan </a:t>
            </a:r>
            <a:r>
              <a:rPr lang="en-US" sz="1200" dirty="0">
                <a:solidFill>
                  <a:srgbClr val="595959"/>
                </a:solidFill>
                <a:latin typeface="EB Garamond" panose="00000500000000000000" pitchFamily="2" charset="0"/>
                <a:ea typeface="EB Garamond" panose="00000500000000000000" pitchFamily="2" charset="0"/>
              </a:rPr>
              <a:t>for advocacy efforts, not necessarily the outcomes of advocacy.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latin typeface="EB Garamond" panose="00000500000000000000" pitchFamily="2" charset="0"/>
                <a:ea typeface="EB Garamond" panose="00000500000000000000" pitchFamily="2" charset="0"/>
              </a:rPr>
              <a:t>The findings presented today focus on the perceived effectiveness of advocacy strategies.</a:t>
            </a:r>
          </a:p>
        </p:txBody>
      </p:sp>
      <p:sp>
        <p:nvSpPr>
          <p:cNvPr id="4" name="Slide Number Placeholder 3"/>
          <p:cNvSpPr>
            <a:spLocks noGrp="1"/>
          </p:cNvSpPr>
          <p:nvPr>
            <p:ph type="sldNum" sz="quarter" idx="5"/>
          </p:nvPr>
        </p:nvSpPr>
        <p:spPr/>
        <p:txBody>
          <a:bodyPr/>
          <a:lstStyle/>
          <a:p>
            <a:fld id="{5FA3E603-0EE4-3042-9661-047EB577E4A2}" type="slidenum">
              <a:rPr lang="en-US" smtClean="0"/>
              <a:t>2</a:t>
            </a:fld>
            <a:endParaRPr lang="en-US" dirty="0"/>
          </a:p>
        </p:txBody>
      </p:sp>
    </p:spTree>
    <p:extLst>
      <p:ext uri="{BB962C8B-B14F-4D97-AF65-F5344CB8AC3E}">
        <p14:creationId xmlns:p14="http://schemas.microsoft.com/office/powerpoint/2010/main" val="236006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0" dirty="0">
                <a:solidFill>
                  <a:srgbClr val="595959"/>
                </a:solidFill>
                <a:latin typeface="EB Garamond" panose="00000500000000000000" pitchFamily="2" charset="0"/>
              </a:rPr>
              <a:t>SPEAKER NOTES: </a:t>
            </a:r>
          </a:p>
          <a:p>
            <a:pPr>
              <a:lnSpc>
                <a:spcPct val="100000"/>
              </a:lnSpc>
            </a:pPr>
            <a:r>
              <a:rPr lang="en-US" sz="1200" b="0" dirty="0">
                <a:solidFill>
                  <a:srgbClr val="595959"/>
                </a:solidFill>
                <a:latin typeface="EB Garamond" panose="00000500000000000000" pitchFamily="2" charset="0"/>
              </a:rPr>
              <a:t>In the previous Actionable Advocacy Insights, we discussed the importance of the tourism industry using a unified definition of advocacy – communicating the value of tourism (this is the STORY) – and who will be doing the communication (this is the AUDIENCE).</a:t>
            </a:r>
          </a:p>
          <a:p>
            <a:pPr>
              <a:lnSpc>
                <a:spcPct val="100000"/>
              </a:lnSpc>
            </a:pPr>
            <a:r>
              <a:rPr lang="en-US" sz="1200" b="0" dirty="0">
                <a:solidFill>
                  <a:srgbClr val="595959"/>
                </a:solidFill>
                <a:latin typeface="EB Garamond" panose="00000500000000000000" pitchFamily="2" charset="0"/>
              </a:rPr>
              <a:t>The next step is to reflect on your current advocacy strategies and how effective they are in communicating the value of tourism.</a:t>
            </a:r>
          </a:p>
          <a:p>
            <a:pPr>
              <a:lnSpc>
                <a:spcPct val="100000"/>
              </a:lnSpc>
            </a:pPr>
            <a:r>
              <a:rPr lang="en-US" sz="1200" b="0" dirty="0">
                <a:solidFill>
                  <a:srgbClr val="595959"/>
                </a:solidFill>
                <a:latin typeface="EB Garamond" panose="00000500000000000000" pitchFamily="2" charset="0"/>
              </a:rPr>
              <a:t>Answering these two questions can help you identify which advocacy strategies to prioritize and identify gaps that could be addressed by adopting new strategies that your peers have found to be effective.</a:t>
            </a:r>
          </a:p>
        </p:txBody>
      </p:sp>
      <p:sp>
        <p:nvSpPr>
          <p:cNvPr id="4" name="Slide Number Placeholder 3"/>
          <p:cNvSpPr>
            <a:spLocks noGrp="1"/>
          </p:cNvSpPr>
          <p:nvPr>
            <p:ph type="sldNum" sz="quarter" idx="5"/>
          </p:nvPr>
        </p:nvSpPr>
        <p:spPr/>
        <p:txBody>
          <a:bodyPr/>
          <a:lstStyle/>
          <a:p>
            <a:fld id="{5FA3E603-0EE4-3042-9661-047EB577E4A2}" type="slidenum">
              <a:rPr lang="en-US" smtClean="0"/>
              <a:t>3</a:t>
            </a:fld>
            <a:endParaRPr lang="en-US" dirty="0"/>
          </a:p>
        </p:txBody>
      </p:sp>
    </p:spTree>
    <p:extLst>
      <p:ext uri="{BB962C8B-B14F-4D97-AF65-F5344CB8AC3E}">
        <p14:creationId xmlns:p14="http://schemas.microsoft.com/office/powerpoint/2010/main" val="17704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An online survey with local-level destination leaders revealed common strategies that destinations used to communicate the value of tourism.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All local-level destination leaders indicated that their organization had communicated with tourism industry partners.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More than nine-in-ten local DMOs adopted the other top advocacy strategies during the most recently completed financial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The least commonly used advocacy strategies reveal two potential opportunities for local-level DMOs. The first is crafting legislation related to tourism – only 42.3% of local-level DMO leaders indicated that their organization did this to advocate for tourism in their community during the most recently completed financial year. The second is hosting an annual tourism day/week event – only 54.2% of local-level DMO leaders indicated that their organization had done this. However, some local-level destination leaders considered this to be one of the most effective advocacy strategies for their organization. If you are not already hosting an annual tourism day/week event, we encourage you to consider doing so.</a:t>
            </a:r>
          </a:p>
        </p:txBody>
      </p:sp>
      <p:sp>
        <p:nvSpPr>
          <p:cNvPr id="4" name="Slide Number Placeholder 3"/>
          <p:cNvSpPr>
            <a:spLocks noGrp="1"/>
          </p:cNvSpPr>
          <p:nvPr>
            <p:ph type="sldNum" sz="quarter" idx="5"/>
          </p:nvPr>
        </p:nvSpPr>
        <p:spPr/>
        <p:txBody>
          <a:bodyPr/>
          <a:lstStyle/>
          <a:p>
            <a:fld id="{5FA3E603-0EE4-3042-9661-047EB577E4A2}" type="slidenum">
              <a:rPr lang="en-US" smtClean="0"/>
              <a:t>4</a:t>
            </a:fld>
            <a:endParaRPr lang="en-US" dirty="0"/>
          </a:p>
        </p:txBody>
      </p:sp>
    </p:spTree>
    <p:extLst>
      <p:ext uri="{BB962C8B-B14F-4D97-AF65-F5344CB8AC3E}">
        <p14:creationId xmlns:p14="http://schemas.microsoft.com/office/powerpoint/2010/main" val="106550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Interviews with 26 state-level tourism leaders illustrate what effective advocacy strategies look like.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Communication with partners should include opportunities for partners to share emerging issues and challenges, to make advocacy more proactive.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Communication with policy decision-makers must reflect the diversity of your coalition, which will strengthen the efforts to communicate the value of tourism, but they all need to be delivering the same message.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Reporting to decision-making bodies should make sense with efforts to communicate the value of tourism to residents.</a:t>
            </a:r>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5</a:t>
            </a:fld>
            <a:endParaRPr lang="en-US" dirty="0"/>
          </a:p>
        </p:txBody>
      </p:sp>
    </p:spTree>
    <p:extLst>
      <p:ext uri="{BB962C8B-B14F-4D97-AF65-F5344CB8AC3E}">
        <p14:creationId xmlns:p14="http://schemas.microsoft.com/office/powerpoint/2010/main" val="1272150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Local-level destination leaders were asked to indicate how effective they perceived their organization’s efforts to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EB Garamond" panose="00000500000000000000" pitchFamily="2" charset="0"/>
                <a:ea typeface="+mn-ea"/>
                <a:cs typeface="+mn-cs"/>
              </a:rPr>
              <a:t>In general, they perceived their organization’s advocacy efforts to be effective in 7 ways. They perceived that their organization’s advocacy efforts were most effective in establishing their organization as a valued source of tourism information among community leaders. </a:t>
            </a:r>
          </a:p>
        </p:txBody>
      </p:sp>
      <p:sp>
        <p:nvSpPr>
          <p:cNvPr id="4" name="Slide Number Placeholder 3"/>
          <p:cNvSpPr>
            <a:spLocks noGrp="1"/>
          </p:cNvSpPr>
          <p:nvPr>
            <p:ph type="sldNum" sz="quarter" idx="5"/>
          </p:nvPr>
        </p:nvSpPr>
        <p:spPr/>
        <p:txBody>
          <a:bodyPr/>
          <a:lstStyle/>
          <a:p>
            <a:fld id="{5FA3E603-0EE4-3042-9661-047EB577E4A2}" type="slidenum">
              <a:rPr lang="en-US" smtClean="0"/>
              <a:t>6</a:t>
            </a:fld>
            <a:endParaRPr lang="en-US" dirty="0"/>
          </a:p>
        </p:txBody>
      </p:sp>
    </p:spTree>
    <p:extLst>
      <p:ext uri="{BB962C8B-B14F-4D97-AF65-F5344CB8AC3E}">
        <p14:creationId xmlns:p14="http://schemas.microsoft.com/office/powerpoint/2010/main" val="198941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SPEAKER NOTES:</a:t>
            </a:r>
          </a:p>
          <a:p>
            <a:r>
              <a:rPr lang="en-US" b="0" dirty="0"/>
              <a:t>Here is a “to do” list for us to identify how we can improve the effectiveness of our advocacy efforts.</a:t>
            </a:r>
          </a:p>
          <a:p>
            <a:r>
              <a:rPr lang="en-US" b="0" dirty="0"/>
              <a:t>We can take this short-term action to the next slide, where we will talk about our current and potential advocacy strategies.</a:t>
            </a:r>
          </a:p>
        </p:txBody>
      </p:sp>
      <p:sp>
        <p:nvSpPr>
          <p:cNvPr id="4" name="Slide Number Placeholder 3"/>
          <p:cNvSpPr>
            <a:spLocks noGrp="1"/>
          </p:cNvSpPr>
          <p:nvPr>
            <p:ph type="sldNum" sz="quarter" idx="5"/>
          </p:nvPr>
        </p:nvSpPr>
        <p:spPr/>
        <p:txBody>
          <a:bodyPr/>
          <a:lstStyle/>
          <a:p>
            <a:fld id="{5FA3E603-0EE4-3042-9661-047EB577E4A2}" type="slidenum">
              <a:rPr lang="en-US" smtClean="0"/>
              <a:t>7</a:t>
            </a:fld>
            <a:endParaRPr lang="en-US" dirty="0"/>
          </a:p>
        </p:txBody>
      </p:sp>
    </p:spTree>
    <p:extLst>
      <p:ext uri="{BB962C8B-B14F-4D97-AF65-F5344CB8AC3E}">
        <p14:creationId xmlns:p14="http://schemas.microsoft.com/office/powerpoint/2010/main" val="3814868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SPEAKER NOTES:</a:t>
            </a:r>
          </a:p>
          <a:p>
            <a:r>
              <a:rPr lang="en-US" b="0" dirty="0"/>
              <a:t>These topics of conversation are designed to help us start implementing our “advocacy planning to do list” (strategies on the previous slide).</a:t>
            </a:r>
          </a:p>
          <a:p>
            <a:r>
              <a:rPr lang="en-US" b="0" dirty="0"/>
              <a:t>Let’s take a few minutes to talk through each of these.</a:t>
            </a:r>
          </a:p>
        </p:txBody>
      </p:sp>
      <p:sp>
        <p:nvSpPr>
          <p:cNvPr id="4" name="Slide Number Placeholder 3"/>
          <p:cNvSpPr>
            <a:spLocks noGrp="1"/>
          </p:cNvSpPr>
          <p:nvPr>
            <p:ph type="sldNum" sz="quarter" idx="5"/>
          </p:nvPr>
        </p:nvSpPr>
        <p:spPr/>
        <p:txBody>
          <a:bodyPr/>
          <a:lstStyle/>
          <a:p>
            <a:fld id="{5FA3E603-0EE4-3042-9661-047EB577E4A2}" type="slidenum">
              <a:rPr lang="en-US" smtClean="0"/>
              <a:t>8</a:t>
            </a:fld>
            <a:endParaRPr lang="en-US" dirty="0"/>
          </a:p>
        </p:txBody>
      </p:sp>
    </p:spTree>
    <p:extLst>
      <p:ext uri="{BB962C8B-B14F-4D97-AF65-F5344CB8AC3E}">
        <p14:creationId xmlns:p14="http://schemas.microsoft.com/office/powerpoint/2010/main" val="555099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29" name="Picture 5" descr="Logo :: NC State Brand">
            <a:extLst>
              <a:ext uri="{FF2B5EF4-FFF2-40B4-BE49-F238E27FC236}">
                <a16:creationId xmlns:a16="http://schemas.microsoft.com/office/drawing/2014/main" id="{B47D8B14-F249-27EC-A822-B34338A38DD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6004" y="5415400"/>
            <a:ext cx="1714967" cy="8461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52F38AF-203E-2DD3-F1A4-42EA0E659F77}"/>
              </a:ext>
            </a:extLst>
          </p:cNvPr>
          <p:cNvSpPr txBox="1"/>
          <p:nvPr userDrawn="1"/>
        </p:nvSpPr>
        <p:spPr>
          <a:xfrm>
            <a:off x="2540000" y="5376810"/>
            <a:ext cx="3672114" cy="923330"/>
          </a:xfrm>
          <a:prstGeom prst="rect">
            <a:avLst/>
          </a:prstGeom>
          <a:noFill/>
        </p:spPr>
        <p:txBody>
          <a:bodyPr wrap="square" rtlCol="0">
            <a:spAutoFit/>
          </a:bodyPr>
          <a:lstStyle/>
          <a:p>
            <a:r>
              <a:rPr lang="en-US" sz="1800" b="1" dirty="0"/>
              <a:t>Department of Parks, Recreation and Tourism Management</a:t>
            </a:r>
          </a:p>
        </p:txBody>
      </p:sp>
      <p:sp>
        <p:nvSpPr>
          <p:cNvPr id="8" name="Rectangle 7">
            <a:extLst>
              <a:ext uri="{FF2B5EF4-FFF2-40B4-BE49-F238E27FC236}">
                <a16:creationId xmlns:a16="http://schemas.microsoft.com/office/drawing/2014/main" id="{99E6CECA-85DE-3923-28D6-A447C13D78D2}"/>
              </a:ext>
            </a:extLst>
          </p:cNvPr>
          <p:cNvSpPr/>
          <p:nvPr userDrawn="1"/>
        </p:nvSpPr>
        <p:spPr>
          <a:xfrm>
            <a:off x="0" y="0"/>
            <a:ext cx="12192000" cy="6858000"/>
          </a:xfrm>
          <a:prstGeom prst="rect">
            <a:avLst/>
          </a:prstGeom>
          <a:noFill/>
          <a:ln w="257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for the University of South Carolina's Center for Economic Excellence in Tourism within the College of Hospitality, Retail and Sport Management">
            <a:extLst>
              <a:ext uri="{FF2B5EF4-FFF2-40B4-BE49-F238E27FC236}">
                <a16:creationId xmlns:a16="http://schemas.microsoft.com/office/drawing/2014/main" id="{CA1408D2-66F1-18A9-2F83-B6040A7B7234}"/>
              </a:ext>
            </a:extLst>
          </p:cNvPr>
          <p:cNvPicPr>
            <a:picLocks noChangeAspect="1"/>
          </p:cNvPicPr>
          <p:nvPr userDrawn="1"/>
        </p:nvPicPr>
        <p:blipFill>
          <a:blip r:embed="rId3"/>
          <a:stretch>
            <a:fillRect/>
          </a:stretch>
        </p:blipFill>
        <p:spPr>
          <a:xfrm>
            <a:off x="7174312" y="5216465"/>
            <a:ext cx="3996794" cy="1611761"/>
          </a:xfrm>
          <a:prstGeom prst="rect">
            <a:avLst/>
          </a:prstGeom>
        </p:spPr>
      </p:pic>
    </p:spTree>
    <p:extLst>
      <p:ext uri="{BB962C8B-B14F-4D97-AF65-F5344CB8AC3E}">
        <p14:creationId xmlns:p14="http://schemas.microsoft.com/office/powerpoint/2010/main" val="29574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tx1"/>
                </a:solidFill>
              </a:defRPr>
            </a:lvl1pPr>
          </a:lstStyle>
          <a:p>
            <a:r>
              <a:rPr lang="en-US" dirty="0"/>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Title</a:t>
            </a:r>
          </a:p>
          <a:p>
            <a:pPr lvl="0"/>
            <a:r>
              <a:rPr lang="en-US" dirty="0"/>
              <a:t>Email</a:t>
            </a:r>
          </a:p>
        </p:txBody>
      </p:sp>
    </p:spTree>
    <p:extLst>
      <p:ext uri="{BB962C8B-B14F-4D97-AF65-F5344CB8AC3E}">
        <p14:creationId xmlns:p14="http://schemas.microsoft.com/office/powerpoint/2010/main" val="37177766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30676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388401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52453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1645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97122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dirty="0"/>
          </a:p>
        </p:txBody>
      </p:sp>
      <p:sp>
        <p:nvSpPr>
          <p:cNvPr id="5" name="Title 1">
            <a:extLst>
              <a:ext uri="{FF2B5EF4-FFF2-40B4-BE49-F238E27FC236}">
                <a16:creationId xmlns:a16="http://schemas.microsoft.com/office/drawing/2014/main" id="{F2A86BE9-CA25-174D-82DE-CDD02928DE2A}"/>
              </a:ext>
            </a:extLst>
          </p:cNvPr>
          <p:cNvSpPr>
            <a:spLocks noGrp="1"/>
          </p:cNvSpPr>
          <p:nvPr>
            <p:ph type="title"/>
          </p:nvPr>
        </p:nvSpPr>
        <p:spPr>
          <a:xfrm>
            <a:off x="0" y="-1451149"/>
            <a:ext cx="10515600" cy="1325563"/>
          </a:xfrm>
        </p:spPr>
        <p:txBody>
          <a:bodyPr/>
          <a:lstStyle/>
          <a:p>
            <a:r>
              <a:rPr lang="en-US"/>
              <a:t>Click to edit Master title style</a:t>
            </a:r>
          </a:p>
        </p:txBody>
      </p:sp>
    </p:spTree>
    <p:extLst>
      <p:ext uri="{BB962C8B-B14F-4D97-AF65-F5344CB8AC3E}">
        <p14:creationId xmlns:p14="http://schemas.microsoft.com/office/powerpoint/2010/main" val="69474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94833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dirty="0"/>
          </a:p>
        </p:txBody>
      </p:sp>
    </p:spTree>
    <p:extLst>
      <p:ext uri="{BB962C8B-B14F-4D97-AF65-F5344CB8AC3E}">
        <p14:creationId xmlns:p14="http://schemas.microsoft.com/office/powerpoint/2010/main" val="212840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dirty="0"/>
          </a:p>
        </p:txBody>
      </p:sp>
      <p:pic>
        <p:nvPicPr>
          <p:cNvPr id="4" name="Picture 5" descr="Logo :: NC State Brand">
            <a:extLst>
              <a:ext uri="{FF2B5EF4-FFF2-40B4-BE49-F238E27FC236}">
                <a16:creationId xmlns:a16="http://schemas.microsoft.com/office/drawing/2014/main" id="{05B99058-2BE7-FC25-0C3E-A1C866CDEFCA}"/>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838200" y="5961975"/>
            <a:ext cx="1076022" cy="530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FD0B551-93AD-EB25-3905-E2C5395B8A5F}"/>
              </a:ext>
            </a:extLst>
          </p:cNvPr>
          <p:cNvSpPr/>
          <p:nvPr userDrawn="1"/>
        </p:nvSpPr>
        <p:spPr>
          <a:xfrm>
            <a:off x="0" y="0"/>
            <a:ext cx="12192000" cy="6858000"/>
          </a:xfrm>
          <a:prstGeom prst="rect">
            <a:avLst/>
          </a:prstGeom>
          <a:noFill/>
          <a:ln w="257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Text&#10;&#10;Description automatically generated">
            <a:extLst>
              <a:ext uri="{FF2B5EF4-FFF2-40B4-BE49-F238E27FC236}">
                <a16:creationId xmlns:a16="http://schemas.microsoft.com/office/drawing/2014/main" id="{CB4649F9-F3C5-A7F0-0AE1-70CA2FA957F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080949" y="6010717"/>
            <a:ext cx="2295990" cy="457200"/>
          </a:xfrm>
          <a:prstGeom prst="rect">
            <a:avLst/>
          </a:prstGeom>
        </p:spPr>
      </p:pic>
    </p:spTree>
    <p:extLst>
      <p:ext uri="{BB962C8B-B14F-4D97-AF65-F5344CB8AC3E}">
        <p14:creationId xmlns:p14="http://schemas.microsoft.com/office/powerpoint/2010/main" val="220713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hyperlink" Target="mailto:wgknolle@ncsu.edu" TargetMode="Externa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hyperlink" Target="mailto:as232@mailbox.sc.edu"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9F61-B891-3944-9E22-503B0C38A722}"/>
              </a:ext>
            </a:extLst>
          </p:cNvPr>
          <p:cNvSpPr>
            <a:spLocks noGrp="1"/>
          </p:cNvSpPr>
          <p:nvPr>
            <p:ph type="ctrTitle"/>
          </p:nvPr>
        </p:nvSpPr>
        <p:spPr>
          <a:xfrm>
            <a:off x="673100" y="734056"/>
            <a:ext cx="10706100" cy="2387600"/>
          </a:xfrm>
          <a:noFill/>
        </p:spPr>
        <p:txBody>
          <a:bodyPr anchor="ctr">
            <a:noAutofit/>
          </a:bodyPr>
          <a:lstStyle/>
          <a:p>
            <a:r>
              <a:rPr lang="en-US" dirty="0"/>
              <a:t>THE PERCEIVED EFFECTIVENESS OF ADVOCACY STRATEGIES</a:t>
            </a:r>
          </a:p>
        </p:txBody>
      </p:sp>
    </p:spTree>
    <p:extLst>
      <p:ext uri="{BB962C8B-B14F-4D97-AF65-F5344CB8AC3E}">
        <p14:creationId xmlns:p14="http://schemas.microsoft.com/office/powerpoint/2010/main" val="358700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FC6-FE3D-7B45-84BE-3C726AB1D86B}"/>
              </a:ext>
            </a:extLst>
          </p:cNvPr>
          <p:cNvSpPr>
            <a:spLocks noGrp="1"/>
          </p:cNvSpPr>
          <p:nvPr>
            <p:ph type="title"/>
          </p:nvPr>
        </p:nvSpPr>
        <p:spPr>
          <a:xfrm>
            <a:off x="963825" y="864670"/>
            <a:ext cx="10515600" cy="2187986"/>
          </a:xfrm>
        </p:spPr>
        <p:txBody>
          <a:bodyPr/>
          <a:lstStyle/>
          <a:p>
            <a:r>
              <a:rPr lang="en-US" dirty="0"/>
              <a:t>Contact us</a:t>
            </a:r>
          </a:p>
        </p:txBody>
      </p:sp>
      <p:sp>
        <p:nvSpPr>
          <p:cNvPr id="3" name="Text Placeholder 2">
            <a:extLst>
              <a:ext uri="{FF2B5EF4-FFF2-40B4-BE49-F238E27FC236}">
                <a16:creationId xmlns:a16="http://schemas.microsoft.com/office/drawing/2014/main" id="{83A473F4-C73D-8C4A-8929-A707A37594D9}"/>
              </a:ext>
            </a:extLst>
          </p:cNvPr>
          <p:cNvSpPr>
            <a:spLocks noGrp="1"/>
          </p:cNvSpPr>
          <p:nvPr>
            <p:ph type="body" idx="1"/>
          </p:nvPr>
        </p:nvSpPr>
        <p:spPr>
          <a:xfrm>
            <a:off x="2337716" y="2522430"/>
            <a:ext cx="3398065" cy="2309343"/>
          </a:xfrm>
        </p:spPr>
        <p:txBody>
          <a:bodyPr anchor="t">
            <a:normAutofit fontScale="70000" lnSpcReduction="20000"/>
          </a:bodyPr>
          <a:lstStyle/>
          <a:p>
            <a:pPr rtl="0">
              <a:spcBef>
                <a:spcPts val="0"/>
              </a:spcBef>
              <a:spcAft>
                <a:spcPts val="0"/>
              </a:spcAft>
            </a:pPr>
            <a:r>
              <a:rPr lang="en-US" sz="2900" b="1" i="0" u="none" strike="noStrike" dirty="0">
                <a:solidFill>
                  <a:srgbClr val="595959"/>
                </a:solidFill>
                <a:effectLst/>
                <a:latin typeface="Times New Roman" panose="02020603050405020304" pitchFamily="18" charset="0"/>
                <a:cs typeface="Times New Roman" panose="02020603050405020304" pitchFamily="18" charset="0"/>
              </a:rPr>
              <a:t>Whitney Knollenberg, Ph.D. </a:t>
            </a:r>
            <a:endParaRPr lang="en-US" sz="2900" b="0" dirty="0">
              <a:solidFill>
                <a:srgbClr val="595959"/>
              </a:solidFill>
              <a:effectLst/>
              <a:latin typeface="Times New Roman" panose="02020603050405020304" pitchFamily="18" charset="0"/>
              <a:cs typeface="Times New Roman" panose="02020603050405020304" pitchFamily="18" charset="0"/>
            </a:endParaRPr>
          </a:p>
          <a:p>
            <a:pPr rtl="0">
              <a:lnSpc>
                <a:spcPct val="120000"/>
              </a:lnSpc>
              <a:spcBef>
                <a:spcPts val="0"/>
              </a:spcBef>
              <a:spcAft>
                <a:spcPts val="0"/>
              </a:spcAft>
            </a:pPr>
            <a:br>
              <a:rPr lang="en-US" b="0" dirty="0">
                <a:solidFill>
                  <a:srgbClr val="595959"/>
                </a:solidFill>
                <a:effectLst/>
                <a:latin typeface="Times New Roman" panose="02020603050405020304" pitchFamily="18" charset="0"/>
                <a:cs typeface="Times New Roman" panose="02020603050405020304" pitchFamily="18" charset="0"/>
              </a:rPr>
            </a:br>
            <a:r>
              <a:rPr lang="en-US" sz="2600" b="0" i="0" u="none" strike="noStrike" dirty="0">
                <a:solidFill>
                  <a:srgbClr val="595959"/>
                </a:solidFill>
                <a:effectLst/>
                <a:latin typeface="Times New Roman" panose="02020603050405020304" pitchFamily="18" charset="0"/>
                <a:cs typeface="Times New Roman" panose="02020603050405020304" pitchFamily="18" charset="0"/>
              </a:rPr>
              <a:t>Associate Professor</a:t>
            </a:r>
          </a:p>
          <a:p>
            <a:pPr rtl="0">
              <a:lnSpc>
                <a:spcPct val="120000"/>
              </a:lnSpc>
              <a:spcBef>
                <a:spcPts val="0"/>
              </a:spcBef>
              <a:spcAft>
                <a:spcPts val="0"/>
              </a:spcAft>
            </a:pPr>
            <a:r>
              <a:rPr lang="en-US" sz="2600" b="0" i="0" u="none" strike="noStrike" dirty="0">
                <a:solidFill>
                  <a:srgbClr val="595959"/>
                </a:solidFill>
                <a:effectLst/>
                <a:latin typeface="Times New Roman" panose="02020603050405020304" pitchFamily="18" charset="0"/>
                <a:cs typeface="Times New Roman" panose="02020603050405020304" pitchFamily="18" charset="0"/>
              </a:rPr>
              <a:t>Department of Parks, Recreation, and Tourism Management</a:t>
            </a:r>
          </a:p>
          <a:p>
            <a:pPr rtl="0">
              <a:lnSpc>
                <a:spcPct val="120000"/>
              </a:lnSpc>
              <a:spcBef>
                <a:spcPts val="0"/>
              </a:spcBef>
              <a:spcAft>
                <a:spcPts val="0"/>
              </a:spcAft>
            </a:pPr>
            <a:r>
              <a:rPr lang="en-US" sz="2600" b="0" i="0" u="none" strike="noStrike" dirty="0">
                <a:solidFill>
                  <a:srgbClr val="595959"/>
                </a:solidFill>
                <a:effectLst/>
                <a:latin typeface="Times New Roman" panose="02020603050405020304" pitchFamily="18" charset="0"/>
                <a:cs typeface="Times New Roman" panose="02020603050405020304" pitchFamily="18" charset="0"/>
              </a:rPr>
              <a:t>North Carolina State University</a:t>
            </a:r>
          </a:p>
          <a:p>
            <a:pPr rtl="0">
              <a:lnSpc>
                <a:spcPct val="120000"/>
              </a:lnSpc>
              <a:spcBef>
                <a:spcPts val="0"/>
              </a:spcBef>
              <a:spcAft>
                <a:spcPts val="0"/>
              </a:spcAft>
            </a:pPr>
            <a:r>
              <a:rPr lang="en-US" sz="2600" b="0" i="0" u="sng" strike="noStrike" dirty="0">
                <a:solidFill>
                  <a:srgbClr val="595959"/>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wgknolle@ncsu.edu</a:t>
            </a:r>
            <a:r>
              <a:rPr lang="en-US" sz="2600" b="0" i="0" u="none" strike="noStrike" dirty="0">
                <a:solidFill>
                  <a:srgbClr val="595959"/>
                </a:solidFill>
                <a:effectLst/>
                <a:latin typeface="Times New Roman" panose="02020603050405020304" pitchFamily="18" charset="0"/>
                <a:cs typeface="Times New Roman" panose="02020603050405020304" pitchFamily="18" charset="0"/>
              </a:rPr>
              <a:t> </a:t>
            </a:r>
            <a:endParaRPr lang="en-US" sz="2600" dirty="0">
              <a:solidFill>
                <a:srgbClr val="595959"/>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2F751A24-E607-D27E-4EB1-0CDB6327A60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4760" y="2522430"/>
            <a:ext cx="1707833" cy="17078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CB02428-E612-A71B-8C94-25ECF44B117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53736" y="2522430"/>
            <a:ext cx="1707833" cy="17078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6F21A4-B390-D057-2959-6681A389D656}"/>
              </a:ext>
            </a:extLst>
          </p:cNvPr>
          <p:cNvSpPr txBox="1"/>
          <p:nvPr/>
        </p:nvSpPr>
        <p:spPr>
          <a:xfrm>
            <a:off x="8003468" y="2522430"/>
            <a:ext cx="4172730" cy="2893100"/>
          </a:xfrm>
          <a:prstGeom prst="rect">
            <a:avLst/>
          </a:prstGeom>
          <a:noFill/>
        </p:spPr>
        <p:txBody>
          <a:bodyPr wrap="square">
            <a:spAutoFit/>
          </a:bodyPr>
          <a:lstStyle/>
          <a:p>
            <a:pPr rtl="0">
              <a:spcBef>
                <a:spcPts val="0"/>
              </a:spcBef>
              <a:spcAft>
                <a:spcPts val="0"/>
              </a:spcAft>
            </a:pPr>
            <a:r>
              <a:rPr lang="en-US" sz="2000" b="1" i="0" u="none" strike="noStrike" dirty="0">
                <a:solidFill>
                  <a:srgbClr val="595959"/>
                </a:solidFill>
                <a:effectLst/>
                <a:latin typeface="Times New Roman" panose="02020603050405020304" pitchFamily="18" charset="0"/>
                <a:cs typeface="Times New Roman" panose="02020603050405020304" pitchFamily="18" charset="0"/>
              </a:rPr>
              <a:t>Ashley Schroeder, Ph.D.</a:t>
            </a:r>
            <a:endParaRPr lang="en-US" sz="2000" b="0" dirty="0">
              <a:solidFill>
                <a:srgbClr val="595959"/>
              </a:solidFill>
              <a:effectLst/>
              <a:latin typeface="Times New Roman" panose="02020603050405020304" pitchFamily="18" charset="0"/>
              <a:cs typeface="Times New Roman" panose="02020603050405020304" pitchFamily="18" charset="0"/>
            </a:endParaRPr>
          </a:p>
          <a:p>
            <a:pPr rtl="0">
              <a:spcBef>
                <a:spcPts val="0"/>
              </a:spcBef>
              <a:spcAft>
                <a:spcPts val="0"/>
              </a:spcAft>
            </a:pPr>
            <a:br>
              <a:rPr lang="en-US" b="0" dirty="0">
                <a:solidFill>
                  <a:srgbClr val="595959"/>
                </a:solidFill>
                <a:effectLst/>
                <a:latin typeface="Times New Roman" panose="02020603050405020304" pitchFamily="18" charset="0"/>
                <a:cs typeface="Times New Roman" panose="02020603050405020304" pitchFamily="18" charset="0"/>
              </a:rPr>
            </a:br>
            <a:r>
              <a:rPr lang="en-US" b="0" i="0" u="none" strike="noStrike" dirty="0">
                <a:solidFill>
                  <a:srgbClr val="595959"/>
                </a:solidFill>
                <a:effectLst/>
                <a:latin typeface="Times New Roman" panose="02020603050405020304" pitchFamily="18" charset="0"/>
                <a:cs typeface="Times New Roman" panose="02020603050405020304" pitchFamily="18" charset="0"/>
              </a:rPr>
              <a:t>Research Lead </a:t>
            </a:r>
          </a:p>
          <a:p>
            <a:pPr rtl="0">
              <a:spcBef>
                <a:spcPts val="0"/>
              </a:spcBef>
              <a:spcAft>
                <a:spcPts val="0"/>
              </a:spcAft>
            </a:pPr>
            <a:r>
              <a:rPr lang="en-US" b="0" i="0" u="none" strike="noStrike" dirty="0">
                <a:solidFill>
                  <a:srgbClr val="595959"/>
                </a:solidFill>
                <a:effectLst/>
                <a:latin typeface="Times New Roman" panose="02020603050405020304" pitchFamily="18" charset="0"/>
                <a:cs typeface="Times New Roman" panose="02020603050405020304" pitchFamily="18" charset="0"/>
              </a:rPr>
              <a:t>Richardson Family SmartState Center for Economic Excellence in Tourism </a:t>
            </a:r>
          </a:p>
          <a:p>
            <a:pPr rtl="0">
              <a:spcBef>
                <a:spcPts val="0"/>
              </a:spcBef>
              <a:spcAft>
                <a:spcPts val="0"/>
              </a:spcAft>
            </a:pPr>
            <a:r>
              <a:rPr lang="en-US" b="0" i="0" u="none" strike="noStrike" dirty="0">
                <a:solidFill>
                  <a:srgbClr val="595959"/>
                </a:solidFill>
                <a:effectLst/>
                <a:latin typeface="Times New Roman" panose="02020603050405020304" pitchFamily="18" charset="0"/>
                <a:cs typeface="Times New Roman" panose="02020603050405020304" pitchFamily="18" charset="0"/>
              </a:rPr>
              <a:t>Assistant Professor</a:t>
            </a:r>
            <a:endParaRPr lang="en-US" dirty="0">
              <a:solidFill>
                <a:srgbClr val="595959"/>
              </a:solidFill>
              <a:latin typeface="Times New Roman" panose="02020603050405020304" pitchFamily="18" charset="0"/>
              <a:cs typeface="Times New Roman" panose="02020603050405020304" pitchFamily="18" charset="0"/>
            </a:endParaRPr>
          </a:p>
          <a:p>
            <a:pPr rtl="0">
              <a:spcBef>
                <a:spcPts val="0"/>
              </a:spcBef>
              <a:spcAft>
                <a:spcPts val="0"/>
              </a:spcAft>
            </a:pPr>
            <a:r>
              <a:rPr lang="en-US" b="0" i="0" u="none" strike="noStrike" dirty="0">
                <a:solidFill>
                  <a:srgbClr val="595959"/>
                </a:solidFill>
                <a:effectLst/>
                <a:latin typeface="Times New Roman" panose="02020603050405020304" pitchFamily="18" charset="0"/>
                <a:cs typeface="Times New Roman" panose="02020603050405020304" pitchFamily="18" charset="0"/>
              </a:rPr>
              <a:t>School of Hotel, Restaurant, and Tourism Management</a:t>
            </a:r>
            <a:endParaRPr lang="en-US" b="0" dirty="0">
              <a:solidFill>
                <a:srgbClr val="595959"/>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b="0" i="0" u="none" strike="noStrike" dirty="0">
                <a:solidFill>
                  <a:srgbClr val="595959"/>
                </a:solidFill>
                <a:effectLst/>
                <a:latin typeface="Times New Roman" panose="02020603050405020304" pitchFamily="18" charset="0"/>
                <a:cs typeface="Times New Roman" panose="02020603050405020304" pitchFamily="18" charset="0"/>
              </a:rPr>
              <a:t>University of South Carolina</a:t>
            </a:r>
            <a:br>
              <a:rPr lang="en-US" b="0" dirty="0">
                <a:solidFill>
                  <a:srgbClr val="595959"/>
                </a:solidFill>
                <a:effectLst/>
                <a:latin typeface="Times New Roman" panose="02020603050405020304" pitchFamily="18" charset="0"/>
                <a:cs typeface="Times New Roman" panose="02020603050405020304" pitchFamily="18" charset="0"/>
              </a:rPr>
            </a:br>
            <a:r>
              <a:rPr lang="en-US" b="0" i="0" u="sng" strike="noStrike" dirty="0">
                <a:solidFill>
                  <a:srgbClr val="595959"/>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as232@mailbox.sc.edu</a:t>
            </a:r>
            <a:r>
              <a:rPr lang="en-US" b="0" i="0" u="none" strike="noStrike" dirty="0">
                <a:solidFill>
                  <a:srgbClr val="595959"/>
                </a:solidFill>
                <a:effectLst/>
                <a:latin typeface="Times New Roman" panose="02020603050405020304" pitchFamily="18" charset="0"/>
                <a:cs typeface="Times New Roman" panose="02020603050405020304" pitchFamily="18" charset="0"/>
              </a:rPr>
              <a:t> </a:t>
            </a:r>
            <a:endParaRPr lang="en-US" dirty="0">
              <a:solidFill>
                <a:srgbClr val="595959"/>
              </a:solidFill>
              <a:latin typeface="Times New Roman" panose="02020603050405020304" pitchFamily="18" charset="0"/>
              <a:cs typeface="Times New Roman" panose="02020603050405020304" pitchFamily="18" charset="0"/>
            </a:endParaRPr>
          </a:p>
        </p:txBody>
      </p:sp>
      <p:pic>
        <p:nvPicPr>
          <p:cNvPr id="7" name="Picture 5" descr="Logo :: NC State Brand">
            <a:extLst>
              <a:ext uri="{FF2B5EF4-FFF2-40B4-BE49-F238E27FC236}">
                <a16:creationId xmlns:a16="http://schemas.microsoft.com/office/drawing/2014/main" id="{B360F508-401A-42A1-AEC8-56DDB5588EF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4760" y="5618042"/>
            <a:ext cx="1297583" cy="6402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96C1281-55FE-342F-D089-D685F070E630}"/>
              </a:ext>
            </a:extLst>
          </p:cNvPr>
          <p:cNvSpPr txBox="1"/>
          <p:nvPr/>
        </p:nvSpPr>
        <p:spPr>
          <a:xfrm>
            <a:off x="1852343" y="5676540"/>
            <a:ext cx="3108614" cy="523220"/>
          </a:xfrm>
          <a:prstGeom prst="rect">
            <a:avLst/>
          </a:prstGeom>
          <a:noFill/>
        </p:spPr>
        <p:txBody>
          <a:bodyPr wrap="square" rtlCol="0">
            <a:spAutoFit/>
          </a:bodyPr>
          <a:lstStyle/>
          <a:p>
            <a:r>
              <a:rPr lang="en-US" sz="1400" b="1" dirty="0"/>
              <a:t>Department of Parks, Recreation and Tourism Management</a:t>
            </a:r>
          </a:p>
        </p:txBody>
      </p:sp>
      <p:pic>
        <p:nvPicPr>
          <p:cNvPr id="9" name="Picture 8" descr="Text&#10;&#10;Description automatically generated">
            <a:extLst>
              <a:ext uri="{FF2B5EF4-FFF2-40B4-BE49-F238E27FC236}">
                <a16:creationId xmlns:a16="http://schemas.microsoft.com/office/drawing/2014/main" id="{1775F0E4-BF45-B53F-9558-0983241B85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4924" y="5725708"/>
            <a:ext cx="3153289" cy="647278"/>
          </a:xfrm>
          <a:prstGeom prst="rect">
            <a:avLst/>
          </a:prstGeom>
        </p:spPr>
      </p:pic>
    </p:spTree>
    <p:extLst>
      <p:ext uri="{BB962C8B-B14F-4D97-AF65-F5344CB8AC3E}">
        <p14:creationId xmlns:p14="http://schemas.microsoft.com/office/powerpoint/2010/main" val="338764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B0B7-CFD1-1A88-1AE6-67F3844C16E7}"/>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F9648B07-C30D-DDCF-C6BF-2959F66D873A}"/>
              </a:ext>
            </a:extLst>
          </p:cNvPr>
          <p:cNvSpPr>
            <a:spLocks noGrp="1"/>
          </p:cNvSpPr>
          <p:nvPr>
            <p:ph idx="1"/>
          </p:nvPr>
        </p:nvSpPr>
        <p:spPr/>
        <p:txBody>
          <a:bodyPr anchor="ctr"/>
          <a:lstStyle/>
          <a:p>
            <a:pPr marL="0" indent="0" algn="ctr" rtl="0">
              <a:spcBef>
                <a:spcPts val="0"/>
              </a:spcBef>
              <a:spcAft>
                <a:spcPts val="0"/>
              </a:spcAft>
              <a:buNone/>
            </a:pPr>
            <a:r>
              <a:rPr lang="en-US" sz="3200" b="0" i="0" u="none" strike="noStrike" dirty="0">
                <a:solidFill>
                  <a:srgbClr val="595959"/>
                </a:solidFill>
                <a:effectLst/>
                <a:latin typeface="Times New Roman" panose="02020603050405020304" pitchFamily="18" charset="0"/>
                <a:cs typeface="Times New Roman" panose="02020603050405020304" pitchFamily="18" charset="0"/>
              </a:rPr>
              <a:t>In addition to the study participants, we would like to give special thanks to the following individuals and organizations for their support of this research: </a:t>
            </a:r>
            <a:r>
              <a:rPr lang="en-US" sz="3200" b="0" i="1" u="none" strike="noStrike" dirty="0">
                <a:solidFill>
                  <a:srgbClr val="595959"/>
                </a:solidFill>
                <a:effectLst/>
                <a:latin typeface="Times New Roman" panose="02020603050405020304" pitchFamily="18" charset="0"/>
                <a:cs typeface="Times New Roman" panose="02020603050405020304" pitchFamily="18" charset="0"/>
              </a:rPr>
              <a:t>Hailey Post, Ann Savage, Shannon Stover, Dr. Mandi Stewart, Southeast Tourism Society, Travel and Tourism Research Association, and American Society of Association Executives.</a:t>
            </a:r>
            <a:endParaRPr lang="en-US" sz="4400" b="0" i="1" dirty="0">
              <a:solidFill>
                <a:srgbClr val="595959"/>
              </a:solidFill>
              <a:effectLst/>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68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D439-6107-B8C2-1A24-84E85A6CF47D}"/>
              </a:ext>
            </a:extLst>
          </p:cNvPr>
          <p:cNvSpPr>
            <a:spLocks noGrp="1"/>
          </p:cNvSpPr>
          <p:nvPr>
            <p:ph type="title"/>
          </p:nvPr>
        </p:nvSpPr>
        <p:spPr/>
        <p:txBody>
          <a:bodyPr/>
          <a:lstStyle/>
          <a:p>
            <a:r>
              <a:rPr lang="en-US" dirty="0"/>
              <a:t>Study Overview</a:t>
            </a:r>
          </a:p>
        </p:txBody>
      </p:sp>
      <p:sp>
        <p:nvSpPr>
          <p:cNvPr id="3" name="Content Placeholder 2">
            <a:extLst>
              <a:ext uri="{FF2B5EF4-FFF2-40B4-BE49-F238E27FC236}">
                <a16:creationId xmlns:a16="http://schemas.microsoft.com/office/drawing/2014/main" id="{F43F9017-4003-AA23-C7A7-C7474BD54759}"/>
              </a:ext>
            </a:extLst>
          </p:cNvPr>
          <p:cNvSpPr>
            <a:spLocks noGrp="1"/>
          </p:cNvSpPr>
          <p:nvPr>
            <p:ph idx="1"/>
          </p:nvPr>
        </p:nvSpPr>
        <p:spPr>
          <a:xfrm>
            <a:off x="838201" y="1474788"/>
            <a:ext cx="5562600" cy="4099590"/>
          </a:xfrm>
        </p:spPr>
        <p:txBody>
          <a:bodyPr anchor="ctr">
            <a:normAutofit/>
          </a:bodyPr>
          <a:lstStyle/>
          <a:p>
            <a:pPr marL="0" indent="0">
              <a:lnSpc>
                <a:spcPct val="100000"/>
              </a:lnSpc>
              <a:buNone/>
            </a:pPr>
            <a:r>
              <a:rPr lang="en-US" sz="2600"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rPr>
              <a:t>These findings and recommended actions are based on a nationwide study of tourism advocacy </a:t>
            </a:r>
            <a:r>
              <a:rPr lang="en-US" sz="2600" b="1"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rPr>
              <a:t>planning</a:t>
            </a:r>
            <a:r>
              <a:rPr lang="en-US" sz="2600"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rPr>
              <a:t> efforts.</a:t>
            </a:r>
          </a:p>
          <a:p>
            <a:pPr marL="0" indent="0">
              <a:lnSpc>
                <a:spcPct val="100000"/>
              </a:lnSpc>
              <a:buNone/>
            </a:pPr>
            <a:endParaRPr lang="en-US" sz="2600"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endParaRPr>
          </a:p>
          <a:p>
            <a:pPr marL="0" indent="0">
              <a:lnSpc>
                <a:spcPct val="100000"/>
              </a:lnSpc>
              <a:buNone/>
            </a:pPr>
            <a:r>
              <a:rPr lang="en-US" sz="2600" b="1"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rPr>
              <a:t>In-depth interviews </a:t>
            </a:r>
            <a:r>
              <a:rPr lang="en-US" sz="2600"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rPr>
              <a:t>with 26 state-level destination and advocacy association leaders and an </a:t>
            </a:r>
            <a:r>
              <a:rPr lang="en-US" sz="2600" b="1"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rPr>
              <a:t>online survey </a:t>
            </a:r>
            <a:r>
              <a:rPr lang="en-US" sz="2600"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rPr>
              <a:t>with 205 local-level destination leaders were conducted.</a:t>
            </a:r>
          </a:p>
        </p:txBody>
      </p:sp>
      <p:pic>
        <p:nvPicPr>
          <p:cNvPr id="5" name="Picture 4" descr="Map&#10;&#10;Description automatically generated">
            <a:extLst>
              <a:ext uri="{FF2B5EF4-FFF2-40B4-BE49-F238E27FC236}">
                <a16:creationId xmlns:a16="http://schemas.microsoft.com/office/drawing/2014/main" id="{100616C9-AF7E-0FAE-75A9-A170927620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1231900"/>
            <a:ext cx="5427902" cy="4342478"/>
          </a:xfrm>
          <a:prstGeom prst="rect">
            <a:avLst/>
          </a:prstGeom>
        </p:spPr>
      </p:pic>
    </p:spTree>
    <p:extLst>
      <p:ext uri="{BB962C8B-B14F-4D97-AF65-F5344CB8AC3E}">
        <p14:creationId xmlns:p14="http://schemas.microsoft.com/office/powerpoint/2010/main" val="113834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p:txBody>
          <a:bodyPr/>
          <a:lstStyle/>
          <a:p>
            <a:r>
              <a:rPr lang="en-US" dirty="0"/>
              <a:t>EVALUATING YOUR ADVOCACY STRATEGIES</a:t>
            </a:r>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idx="1"/>
          </p:nvPr>
        </p:nvSpPr>
        <p:spPr>
          <a:xfrm>
            <a:off x="838201" y="1621693"/>
            <a:ext cx="5257800" cy="4196012"/>
          </a:xfrm>
        </p:spPr>
        <p:txBody>
          <a:bodyPr anchor="ctr">
            <a:normAutofit lnSpcReduction="10000"/>
          </a:bodyPr>
          <a:lstStyle/>
          <a:p>
            <a:pPr marL="0" indent="0">
              <a:lnSpc>
                <a:spcPct val="100000"/>
              </a:lnSpc>
              <a:buNone/>
            </a:pPr>
            <a:r>
              <a:rPr lang="en-US" sz="2600" dirty="0">
                <a:solidFill>
                  <a:srgbClr val="595959"/>
                </a:solidFill>
                <a:latin typeface="Times New Roman" panose="02020603050405020304" pitchFamily="18" charset="0"/>
                <a:cs typeface="Times New Roman" panose="02020603050405020304" pitchFamily="18" charset="0"/>
              </a:rPr>
              <a:t>Advocacy ensures that destination community stakeholders understand, prioritize, and support the value of tourism.</a:t>
            </a:r>
          </a:p>
          <a:p>
            <a:pPr marL="522288" indent="0">
              <a:lnSpc>
                <a:spcPct val="100000"/>
              </a:lnSpc>
              <a:buNone/>
            </a:pPr>
            <a:r>
              <a:rPr lang="en-US" sz="2600" dirty="0">
                <a:solidFill>
                  <a:srgbClr val="595959"/>
                </a:solidFill>
                <a:latin typeface="Times New Roman" panose="02020603050405020304" pitchFamily="18" charset="0"/>
                <a:cs typeface="Times New Roman" panose="02020603050405020304" pitchFamily="18" charset="0"/>
              </a:rPr>
              <a:t>What </a:t>
            </a:r>
            <a:r>
              <a:rPr lang="en-US" sz="2600" b="1" i="1" dirty="0">
                <a:solidFill>
                  <a:srgbClr val="595959"/>
                </a:solidFill>
                <a:latin typeface="Times New Roman" panose="02020603050405020304" pitchFamily="18" charset="0"/>
                <a:cs typeface="Times New Roman" panose="02020603050405020304" pitchFamily="18" charset="0"/>
              </a:rPr>
              <a:t>strategies</a:t>
            </a:r>
            <a:r>
              <a:rPr lang="en-US" sz="2600" b="1" dirty="0">
                <a:solidFill>
                  <a:srgbClr val="595959"/>
                </a:solidFill>
                <a:latin typeface="Times New Roman" panose="02020603050405020304" pitchFamily="18" charset="0"/>
                <a:cs typeface="Times New Roman" panose="02020603050405020304" pitchFamily="18" charset="0"/>
              </a:rPr>
              <a:t> </a:t>
            </a:r>
            <a:r>
              <a:rPr lang="en-US" sz="2600" dirty="0">
                <a:solidFill>
                  <a:srgbClr val="595959"/>
                </a:solidFill>
                <a:latin typeface="Times New Roman" panose="02020603050405020304" pitchFamily="18" charset="0"/>
                <a:cs typeface="Times New Roman" panose="02020603050405020304" pitchFamily="18" charset="0"/>
              </a:rPr>
              <a:t>are you currently using to communicate the value of tourism?</a:t>
            </a:r>
          </a:p>
          <a:p>
            <a:pPr marL="522288" indent="0">
              <a:lnSpc>
                <a:spcPct val="100000"/>
              </a:lnSpc>
              <a:buNone/>
            </a:pPr>
            <a:r>
              <a:rPr lang="en-US" sz="2600" dirty="0">
                <a:solidFill>
                  <a:srgbClr val="595959"/>
                </a:solidFill>
                <a:latin typeface="Times New Roman" panose="02020603050405020304" pitchFamily="18" charset="0"/>
                <a:cs typeface="Times New Roman" panose="02020603050405020304" pitchFamily="18" charset="0"/>
              </a:rPr>
              <a:t>How </a:t>
            </a:r>
            <a:r>
              <a:rPr lang="en-US" sz="2600" b="1" i="1" dirty="0">
                <a:solidFill>
                  <a:srgbClr val="595959"/>
                </a:solidFill>
                <a:latin typeface="Times New Roman" panose="02020603050405020304" pitchFamily="18" charset="0"/>
                <a:cs typeface="Times New Roman" panose="02020603050405020304" pitchFamily="18" charset="0"/>
              </a:rPr>
              <a:t>effective</a:t>
            </a:r>
            <a:r>
              <a:rPr lang="en-US" sz="2600" b="1" dirty="0">
                <a:solidFill>
                  <a:srgbClr val="595959"/>
                </a:solidFill>
                <a:latin typeface="Times New Roman" panose="02020603050405020304" pitchFamily="18" charset="0"/>
                <a:cs typeface="Times New Roman" panose="02020603050405020304" pitchFamily="18" charset="0"/>
              </a:rPr>
              <a:t> </a:t>
            </a:r>
            <a:r>
              <a:rPr lang="en-US" sz="2600" dirty="0">
                <a:solidFill>
                  <a:srgbClr val="595959"/>
                </a:solidFill>
                <a:latin typeface="Times New Roman" panose="02020603050405020304" pitchFamily="18" charset="0"/>
                <a:cs typeface="Times New Roman" panose="02020603050405020304" pitchFamily="18" charset="0"/>
              </a:rPr>
              <a:t>are these strategies in communicating the value of tourism?</a:t>
            </a:r>
          </a:p>
        </p:txBody>
      </p:sp>
      <p:pic>
        <p:nvPicPr>
          <p:cNvPr id="6" name="Picture 5" descr="Two people sitting at a table with a computer&#10;&#10;Description automatically generated with medium confidence">
            <a:extLst>
              <a:ext uri="{FF2B5EF4-FFF2-40B4-BE49-F238E27FC236}">
                <a16:creationId xmlns:a16="http://schemas.microsoft.com/office/drawing/2014/main" id="{BFDB6782-40D0-169E-D175-559C5CB3474F}"/>
              </a:ext>
            </a:extLst>
          </p:cNvPr>
          <p:cNvPicPr>
            <a:picLocks noChangeAspect="1"/>
          </p:cNvPicPr>
          <p:nvPr/>
        </p:nvPicPr>
        <p:blipFill rotWithShape="1">
          <a:blip r:embed="rId3"/>
          <a:srcRect l="2764" r="14502"/>
          <a:stretch/>
        </p:blipFill>
        <p:spPr>
          <a:xfrm>
            <a:off x="6247320" y="1621693"/>
            <a:ext cx="5106480" cy="4114800"/>
          </a:xfrm>
          <a:prstGeom prst="rect">
            <a:avLst/>
          </a:prstGeom>
        </p:spPr>
      </p:pic>
    </p:spTree>
    <p:extLst>
      <p:ext uri="{BB962C8B-B14F-4D97-AF65-F5344CB8AC3E}">
        <p14:creationId xmlns:p14="http://schemas.microsoft.com/office/powerpoint/2010/main" val="398214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CDFE-FBFC-5398-5D5D-210D91DCBA18}"/>
              </a:ext>
            </a:extLst>
          </p:cNvPr>
          <p:cNvSpPr>
            <a:spLocks noGrp="1"/>
          </p:cNvSpPr>
          <p:nvPr>
            <p:ph type="title"/>
          </p:nvPr>
        </p:nvSpPr>
        <p:spPr/>
        <p:txBody>
          <a:bodyPr/>
          <a:lstStyle/>
          <a:p>
            <a:r>
              <a:rPr lang="en-US" dirty="0"/>
              <a:t>COMMON ADVOCACY STRATEGIES AT THE                LOCAL LEVEL</a:t>
            </a:r>
          </a:p>
        </p:txBody>
      </p:sp>
      <p:sp>
        <p:nvSpPr>
          <p:cNvPr id="7" name="TextBox 1">
            <a:extLst>
              <a:ext uri="{FF2B5EF4-FFF2-40B4-BE49-F238E27FC236}">
                <a16:creationId xmlns:a16="http://schemas.microsoft.com/office/drawing/2014/main" id="{6AAEFDA2-D4FC-224E-F358-0B38FE462285}"/>
              </a:ext>
            </a:extLst>
          </p:cNvPr>
          <p:cNvSpPr txBox="1"/>
          <p:nvPr/>
        </p:nvSpPr>
        <p:spPr>
          <a:xfrm>
            <a:off x="5570220" y="3377876"/>
            <a:ext cx="1051560" cy="2133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a:solidFill>
                  <a:schemeClr val="bg1"/>
                </a:solidFill>
              </a:rPr>
              <a:t>88.0%</a:t>
            </a:r>
          </a:p>
        </p:txBody>
      </p:sp>
      <p:sp>
        <p:nvSpPr>
          <p:cNvPr id="10" name="TextBox 1">
            <a:extLst>
              <a:ext uri="{FF2B5EF4-FFF2-40B4-BE49-F238E27FC236}">
                <a16:creationId xmlns:a16="http://schemas.microsoft.com/office/drawing/2014/main" id="{6B4C16BF-2E4F-05CF-E510-802F6F603DEC}"/>
              </a:ext>
            </a:extLst>
          </p:cNvPr>
          <p:cNvSpPr txBox="1"/>
          <p:nvPr/>
        </p:nvSpPr>
        <p:spPr>
          <a:xfrm>
            <a:off x="5585460" y="3910440"/>
            <a:ext cx="1051560" cy="2133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a:solidFill>
                  <a:schemeClr val="bg1"/>
                </a:solidFill>
              </a:rPr>
              <a:t>81.2%</a:t>
            </a:r>
          </a:p>
        </p:txBody>
      </p:sp>
      <p:sp>
        <p:nvSpPr>
          <p:cNvPr id="12" name="TextBox 1">
            <a:extLst>
              <a:ext uri="{FF2B5EF4-FFF2-40B4-BE49-F238E27FC236}">
                <a16:creationId xmlns:a16="http://schemas.microsoft.com/office/drawing/2014/main" id="{B10F3FC5-DC04-02D8-A11E-2863CE42C60F}"/>
              </a:ext>
            </a:extLst>
          </p:cNvPr>
          <p:cNvSpPr txBox="1"/>
          <p:nvPr/>
        </p:nvSpPr>
        <p:spPr>
          <a:xfrm>
            <a:off x="5570220" y="5079666"/>
            <a:ext cx="1051560" cy="2133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a:solidFill>
                  <a:schemeClr val="bg1"/>
                </a:solidFill>
              </a:rPr>
              <a:t>54.2%</a:t>
            </a:r>
          </a:p>
        </p:txBody>
      </p:sp>
      <p:sp>
        <p:nvSpPr>
          <p:cNvPr id="6" name="Content Placeholder 5">
            <a:extLst>
              <a:ext uri="{FF2B5EF4-FFF2-40B4-BE49-F238E27FC236}">
                <a16:creationId xmlns:a16="http://schemas.microsoft.com/office/drawing/2014/main" id="{70A6F2BF-E390-580F-84FD-AFDEB8C48004}"/>
              </a:ext>
            </a:extLst>
          </p:cNvPr>
          <p:cNvSpPr>
            <a:spLocks noGrp="1"/>
          </p:cNvSpPr>
          <p:nvPr>
            <p:ph idx="1"/>
          </p:nvPr>
        </p:nvSpPr>
        <p:spPr/>
        <p:txBody>
          <a:bodyPr>
            <a:normAutofit/>
          </a:bodyPr>
          <a:lstStyle/>
          <a:p>
            <a:pPr marL="0" indent="0">
              <a:buNone/>
            </a:pPr>
            <a:r>
              <a:rPr lang="en-US" sz="2600" dirty="0">
                <a:solidFill>
                  <a:srgbClr val="595959"/>
                </a:solidFill>
                <a:latin typeface="Times New Roman" panose="02020603050405020304" pitchFamily="18" charset="0"/>
                <a:cs typeface="Times New Roman" panose="02020603050405020304" pitchFamily="18" charset="0"/>
              </a:rPr>
              <a:t>The top 10 strategies that most local-level DMOs did to advocate for tourism in their community during the most recently completed financial year were:</a:t>
            </a:r>
          </a:p>
        </p:txBody>
      </p:sp>
      <p:sp>
        <p:nvSpPr>
          <p:cNvPr id="8" name="Rectangle 7">
            <a:extLst>
              <a:ext uri="{FF2B5EF4-FFF2-40B4-BE49-F238E27FC236}">
                <a16:creationId xmlns:a16="http://schemas.microsoft.com/office/drawing/2014/main" id="{64EDAE34-D67F-12A6-706E-5DDD25B62ADB}"/>
              </a:ext>
            </a:extLst>
          </p:cNvPr>
          <p:cNvSpPr/>
          <p:nvPr/>
        </p:nvSpPr>
        <p:spPr>
          <a:xfrm>
            <a:off x="726510" y="2666141"/>
            <a:ext cx="1828800" cy="1188720"/>
          </a:xfrm>
          <a:prstGeom prst="rect">
            <a:avLst/>
          </a:prstGeom>
          <a:solidFill>
            <a:srgbClr val="8520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Communicated with tourism industry partners</a:t>
            </a:r>
          </a:p>
        </p:txBody>
      </p:sp>
      <p:sp>
        <p:nvSpPr>
          <p:cNvPr id="9" name="Rectangle 8">
            <a:extLst>
              <a:ext uri="{FF2B5EF4-FFF2-40B4-BE49-F238E27FC236}">
                <a16:creationId xmlns:a16="http://schemas.microsoft.com/office/drawing/2014/main" id="{DBEA4FD4-700D-5BA2-F75F-200425F18C11}"/>
              </a:ext>
            </a:extLst>
          </p:cNvPr>
          <p:cNvSpPr/>
          <p:nvPr/>
        </p:nvSpPr>
        <p:spPr>
          <a:xfrm>
            <a:off x="726510" y="3854862"/>
            <a:ext cx="1828800" cy="3657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100.0%</a:t>
            </a:r>
          </a:p>
        </p:txBody>
      </p:sp>
      <p:sp>
        <p:nvSpPr>
          <p:cNvPr id="13" name="Rectangle 12">
            <a:extLst>
              <a:ext uri="{FF2B5EF4-FFF2-40B4-BE49-F238E27FC236}">
                <a16:creationId xmlns:a16="http://schemas.microsoft.com/office/drawing/2014/main" id="{7C0BA087-087B-7B51-5347-094688F8EB75}"/>
              </a:ext>
            </a:extLst>
          </p:cNvPr>
          <p:cNvSpPr/>
          <p:nvPr/>
        </p:nvSpPr>
        <p:spPr>
          <a:xfrm>
            <a:off x="2990433" y="2666141"/>
            <a:ext cx="1828800" cy="1188720"/>
          </a:xfrm>
          <a:prstGeom prst="rect">
            <a:avLst/>
          </a:prstGeom>
          <a:solidFill>
            <a:srgbClr val="8520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Attended community networking events as a tourism representative</a:t>
            </a:r>
          </a:p>
        </p:txBody>
      </p:sp>
      <p:sp>
        <p:nvSpPr>
          <p:cNvPr id="14" name="Rectangle 13">
            <a:extLst>
              <a:ext uri="{FF2B5EF4-FFF2-40B4-BE49-F238E27FC236}">
                <a16:creationId xmlns:a16="http://schemas.microsoft.com/office/drawing/2014/main" id="{B90FD8B1-C371-1C50-A4CB-5158C4AEDF21}"/>
              </a:ext>
            </a:extLst>
          </p:cNvPr>
          <p:cNvSpPr/>
          <p:nvPr/>
        </p:nvSpPr>
        <p:spPr>
          <a:xfrm>
            <a:off x="2990433" y="3854862"/>
            <a:ext cx="1828800" cy="3657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98.8%</a:t>
            </a:r>
          </a:p>
        </p:txBody>
      </p:sp>
      <p:sp>
        <p:nvSpPr>
          <p:cNvPr id="15" name="Rectangle 14">
            <a:extLst>
              <a:ext uri="{FF2B5EF4-FFF2-40B4-BE49-F238E27FC236}">
                <a16:creationId xmlns:a16="http://schemas.microsoft.com/office/drawing/2014/main" id="{EA47F85B-A432-EAA0-03EB-C6A520565C49}"/>
              </a:ext>
            </a:extLst>
          </p:cNvPr>
          <p:cNvSpPr/>
          <p:nvPr/>
        </p:nvSpPr>
        <p:spPr>
          <a:xfrm>
            <a:off x="5254356" y="2666141"/>
            <a:ext cx="1828800" cy="1188720"/>
          </a:xfrm>
          <a:prstGeom prst="rect">
            <a:avLst/>
          </a:prstGeom>
          <a:solidFill>
            <a:srgbClr val="8520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Communicated with policy decision-makers</a:t>
            </a:r>
          </a:p>
        </p:txBody>
      </p:sp>
      <p:sp>
        <p:nvSpPr>
          <p:cNvPr id="16" name="Rectangle 15">
            <a:extLst>
              <a:ext uri="{FF2B5EF4-FFF2-40B4-BE49-F238E27FC236}">
                <a16:creationId xmlns:a16="http://schemas.microsoft.com/office/drawing/2014/main" id="{4B950F76-62DA-70DF-165A-651BC0B70801}"/>
              </a:ext>
            </a:extLst>
          </p:cNvPr>
          <p:cNvSpPr/>
          <p:nvPr/>
        </p:nvSpPr>
        <p:spPr>
          <a:xfrm>
            <a:off x="5254356" y="3854862"/>
            <a:ext cx="1828800" cy="3657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98.2%</a:t>
            </a:r>
          </a:p>
        </p:txBody>
      </p:sp>
      <p:sp>
        <p:nvSpPr>
          <p:cNvPr id="17" name="Rectangle 16">
            <a:extLst>
              <a:ext uri="{FF2B5EF4-FFF2-40B4-BE49-F238E27FC236}">
                <a16:creationId xmlns:a16="http://schemas.microsoft.com/office/drawing/2014/main" id="{F08C85AC-54CD-AB24-E6CD-D1E10CF08135}"/>
              </a:ext>
            </a:extLst>
          </p:cNvPr>
          <p:cNvSpPr/>
          <p:nvPr/>
        </p:nvSpPr>
        <p:spPr>
          <a:xfrm>
            <a:off x="7518279" y="2666142"/>
            <a:ext cx="1828800" cy="1188720"/>
          </a:xfrm>
          <a:prstGeom prst="rect">
            <a:avLst/>
          </a:prstGeom>
          <a:solidFill>
            <a:srgbClr val="8520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Communicated with leaders from other industries that impact tourism or are impacted by tourism</a:t>
            </a:r>
          </a:p>
        </p:txBody>
      </p:sp>
      <p:sp>
        <p:nvSpPr>
          <p:cNvPr id="18" name="Rectangle 17">
            <a:extLst>
              <a:ext uri="{FF2B5EF4-FFF2-40B4-BE49-F238E27FC236}">
                <a16:creationId xmlns:a16="http://schemas.microsoft.com/office/drawing/2014/main" id="{37527688-3BFD-2354-E48C-B753EC6CA7E3}"/>
              </a:ext>
            </a:extLst>
          </p:cNvPr>
          <p:cNvSpPr/>
          <p:nvPr/>
        </p:nvSpPr>
        <p:spPr>
          <a:xfrm>
            <a:off x="7518279" y="3854863"/>
            <a:ext cx="1828800" cy="3657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97.0%</a:t>
            </a:r>
          </a:p>
        </p:txBody>
      </p:sp>
      <p:sp>
        <p:nvSpPr>
          <p:cNvPr id="19" name="Rectangle 18">
            <a:extLst>
              <a:ext uri="{FF2B5EF4-FFF2-40B4-BE49-F238E27FC236}">
                <a16:creationId xmlns:a16="http://schemas.microsoft.com/office/drawing/2014/main" id="{8B19F10E-2A10-E7BD-CF38-5F35D09A7076}"/>
              </a:ext>
            </a:extLst>
          </p:cNvPr>
          <p:cNvSpPr/>
          <p:nvPr/>
        </p:nvSpPr>
        <p:spPr>
          <a:xfrm>
            <a:off x="9782202" y="2660920"/>
            <a:ext cx="1828800" cy="1188720"/>
          </a:xfrm>
          <a:prstGeom prst="rect">
            <a:avLst/>
          </a:prstGeom>
          <a:solidFill>
            <a:srgbClr val="8520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Staff involved in/served on boards and commissions</a:t>
            </a:r>
          </a:p>
        </p:txBody>
      </p:sp>
      <p:sp>
        <p:nvSpPr>
          <p:cNvPr id="20" name="Rectangle 19">
            <a:extLst>
              <a:ext uri="{FF2B5EF4-FFF2-40B4-BE49-F238E27FC236}">
                <a16:creationId xmlns:a16="http://schemas.microsoft.com/office/drawing/2014/main" id="{6CF71B69-CA9B-508B-E9BC-E449A04CCAF1}"/>
              </a:ext>
            </a:extLst>
          </p:cNvPr>
          <p:cNvSpPr/>
          <p:nvPr/>
        </p:nvSpPr>
        <p:spPr>
          <a:xfrm>
            <a:off x="9782202" y="3849641"/>
            <a:ext cx="1828800" cy="3657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97.0%</a:t>
            </a:r>
          </a:p>
        </p:txBody>
      </p:sp>
      <p:sp>
        <p:nvSpPr>
          <p:cNvPr id="21" name="TextBox 1">
            <a:extLst>
              <a:ext uri="{FF2B5EF4-FFF2-40B4-BE49-F238E27FC236}">
                <a16:creationId xmlns:a16="http://schemas.microsoft.com/office/drawing/2014/main" id="{036C98D2-E065-50E2-45FC-1675CC7923FA}"/>
              </a:ext>
            </a:extLst>
          </p:cNvPr>
          <p:cNvSpPr txBox="1"/>
          <p:nvPr/>
        </p:nvSpPr>
        <p:spPr>
          <a:xfrm>
            <a:off x="5570220" y="5047450"/>
            <a:ext cx="1051560" cy="2133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a:solidFill>
                  <a:schemeClr val="bg1"/>
                </a:solidFill>
              </a:rPr>
              <a:t>88.0%</a:t>
            </a:r>
          </a:p>
        </p:txBody>
      </p:sp>
      <p:sp>
        <p:nvSpPr>
          <p:cNvPr id="22" name="TextBox 1">
            <a:extLst>
              <a:ext uri="{FF2B5EF4-FFF2-40B4-BE49-F238E27FC236}">
                <a16:creationId xmlns:a16="http://schemas.microsoft.com/office/drawing/2014/main" id="{ADE4CA78-1BDB-A7B9-3E13-2F1C0BA76C40}"/>
              </a:ext>
            </a:extLst>
          </p:cNvPr>
          <p:cNvSpPr txBox="1"/>
          <p:nvPr/>
        </p:nvSpPr>
        <p:spPr>
          <a:xfrm>
            <a:off x="5585460" y="5580014"/>
            <a:ext cx="1051560" cy="2133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a:solidFill>
                  <a:schemeClr val="bg1"/>
                </a:solidFill>
              </a:rPr>
              <a:t>81.2%</a:t>
            </a:r>
          </a:p>
        </p:txBody>
      </p:sp>
      <p:sp>
        <p:nvSpPr>
          <p:cNvPr id="23" name="Rectangle 22">
            <a:extLst>
              <a:ext uri="{FF2B5EF4-FFF2-40B4-BE49-F238E27FC236}">
                <a16:creationId xmlns:a16="http://schemas.microsoft.com/office/drawing/2014/main" id="{F8A0F7A1-2116-F7E0-65A3-4355C4FA8535}"/>
              </a:ext>
            </a:extLst>
          </p:cNvPr>
          <p:cNvSpPr/>
          <p:nvPr/>
        </p:nvSpPr>
        <p:spPr>
          <a:xfrm>
            <a:off x="726510" y="4289415"/>
            <a:ext cx="1828800" cy="1188720"/>
          </a:xfrm>
          <a:prstGeom prst="rect">
            <a:avLst/>
          </a:prstGeom>
          <a:solidFill>
            <a:srgbClr val="8520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Reported to decision-making bodies (e.g., City Council, County Commissioners, state level elected officials)</a:t>
            </a:r>
          </a:p>
        </p:txBody>
      </p:sp>
      <p:sp>
        <p:nvSpPr>
          <p:cNvPr id="24" name="Rectangle 23">
            <a:extLst>
              <a:ext uri="{FF2B5EF4-FFF2-40B4-BE49-F238E27FC236}">
                <a16:creationId xmlns:a16="http://schemas.microsoft.com/office/drawing/2014/main" id="{EB9A255C-E2B7-80C0-89C3-637B1AC82F66}"/>
              </a:ext>
            </a:extLst>
          </p:cNvPr>
          <p:cNvSpPr/>
          <p:nvPr/>
        </p:nvSpPr>
        <p:spPr>
          <a:xfrm>
            <a:off x="726510" y="5478136"/>
            <a:ext cx="1828800" cy="3657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95.8%</a:t>
            </a:r>
          </a:p>
        </p:txBody>
      </p:sp>
      <p:sp>
        <p:nvSpPr>
          <p:cNvPr id="25" name="Rectangle 24">
            <a:extLst>
              <a:ext uri="{FF2B5EF4-FFF2-40B4-BE49-F238E27FC236}">
                <a16:creationId xmlns:a16="http://schemas.microsoft.com/office/drawing/2014/main" id="{D083AC61-8795-EED0-5071-3E9ADCDFB96B}"/>
              </a:ext>
            </a:extLst>
          </p:cNvPr>
          <p:cNvSpPr/>
          <p:nvPr/>
        </p:nvSpPr>
        <p:spPr>
          <a:xfrm>
            <a:off x="2990433" y="4289415"/>
            <a:ext cx="1828800" cy="1188720"/>
          </a:xfrm>
          <a:prstGeom prst="rect">
            <a:avLst/>
          </a:prstGeom>
          <a:solidFill>
            <a:srgbClr val="8520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Used local media outlets to share content on the value of tourism</a:t>
            </a:r>
          </a:p>
        </p:txBody>
      </p:sp>
      <p:sp>
        <p:nvSpPr>
          <p:cNvPr id="26" name="Rectangle 25">
            <a:extLst>
              <a:ext uri="{FF2B5EF4-FFF2-40B4-BE49-F238E27FC236}">
                <a16:creationId xmlns:a16="http://schemas.microsoft.com/office/drawing/2014/main" id="{67B1D3A0-D993-5B0B-8939-D916DB9C1480}"/>
              </a:ext>
            </a:extLst>
          </p:cNvPr>
          <p:cNvSpPr/>
          <p:nvPr/>
        </p:nvSpPr>
        <p:spPr>
          <a:xfrm>
            <a:off x="2990433" y="5478136"/>
            <a:ext cx="1828800" cy="3657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95.2%</a:t>
            </a:r>
          </a:p>
        </p:txBody>
      </p:sp>
      <p:sp>
        <p:nvSpPr>
          <p:cNvPr id="27" name="Rectangle 26">
            <a:extLst>
              <a:ext uri="{FF2B5EF4-FFF2-40B4-BE49-F238E27FC236}">
                <a16:creationId xmlns:a16="http://schemas.microsoft.com/office/drawing/2014/main" id="{876AE910-8CEA-7F4D-3713-C31E3A930372}"/>
              </a:ext>
            </a:extLst>
          </p:cNvPr>
          <p:cNvSpPr/>
          <p:nvPr/>
        </p:nvSpPr>
        <p:spPr>
          <a:xfrm>
            <a:off x="5254356" y="4289415"/>
            <a:ext cx="1828800" cy="1188720"/>
          </a:xfrm>
          <a:prstGeom prst="rect">
            <a:avLst/>
          </a:prstGeom>
          <a:solidFill>
            <a:srgbClr val="8520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Shared content on the value of tourism through your social channels</a:t>
            </a:r>
          </a:p>
        </p:txBody>
      </p:sp>
      <p:sp>
        <p:nvSpPr>
          <p:cNvPr id="28" name="Rectangle 27">
            <a:extLst>
              <a:ext uri="{FF2B5EF4-FFF2-40B4-BE49-F238E27FC236}">
                <a16:creationId xmlns:a16="http://schemas.microsoft.com/office/drawing/2014/main" id="{5F577482-99CE-1DC6-F674-9E5B55848D09}"/>
              </a:ext>
            </a:extLst>
          </p:cNvPr>
          <p:cNvSpPr/>
          <p:nvPr/>
        </p:nvSpPr>
        <p:spPr>
          <a:xfrm>
            <a:off x="5254356" y="5478136"/>
            <a:ext cx="1828800" cy="3657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92.8%</a:t>
            </a:r>
          </a:p>
        </p:txBody>
      </p:sp>
      <p:sp>
        <p:nvSpPr>
          <p:cNvPr id="29" name="Rectangle 28">
            <a:extLst>
              <a:ext uri="{FF2B5EF4-FFF2-40B4-BE49-F238E27FC236}">
                <a16:creationId xmlns:a16="http://schemas.microsoft.com/office/drawing/2014/main" id="{CB522ED2-C208-8EBC-FC4D-9DFB1D6B3470}"/>
              </a:ext>
            </a:extLst>
          </p:cNvPr>
          <p:cNvSpPr/>
          <p:nvPr/>
        </p:nvSpPr>
        <p:spPr>
          <a:xfrm>
            <a:off x="7518279" y="4289416"/>
            <a:ext cx="1828800" cy="1188720"/>
          </a:xfrm>
          <a:prstGeom prst="rect">
            <a:avLst/>
          </a:prstGeom>
          <a:solidFill>
            <a:srgbClr val="8520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Reported economic impact of tourism numbers for your community</a:t>
            </a:r>
          </a:p>
        </p:txBody>
      </p:sp>
      <p:sp>
        <p:nvSpPr>
          <p:cNvPr id="30" name="Rectangle 29">
            <a:extLst>
              <a:ext uri="{FF2B5EF4-FFF2-40B4-BE49-F238E27FC236}">
                <a16:creationId xmlns:a16="http://schemas.microsoft.com/office/drawing/2014/main" id="{B13C797B-24BB-B4DC-621B-A29D5A80F9FE}"/>
              </a:ext>
            </a:extLst>
          </p:cNvPr>
          <p:cNvSpPr/>
          <p:nvPr/>
        </p:nvSpPr>
        <p:spPr>
          <a:xfrm>
            <a:off x="7518279" y="5478137"/>
            <a:ext cx="1828800" cy="3657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92.8%</a:t>
            </a:r>
          </a:p>
        </p:txBody>
      </p:sp>
      <p:sp>
        <p:nvSpPr>
          <p:cNvPr id="31" name="Rectangle 30">
            <a:extLst>
              <a:ext uri="{FF2B5EF4-FFF2-40B4-BE49-F238E27FC236}">
                <a16:creationId xmlns:a16="http://schemas.microsoft.com/office/drawing/2014/main" id="{8E9C724F-9329-076F-E82A-346BA119C1B6}"/>
              </a:ext>
            </a:extLst>
          </p:cNvPr>
          <p:cNvSpPr/>
          <p:nvPr/>
        </p:nvSpPr>
        <p:spPr>
          <a:xfrm>
            <a:off x="9782202" y="4284194"/>
            <a:ext cx="1828800" cy="1188720"/>
          </a:xfrm>
          <a:prstGeom prst="rect">
            <a:avLst/>
          </a:prstGeom>
          <a:solidFill>
            <a:srgbClr val="8520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Provided guest speaker(s) from your organization to talk at community events about the value of tourism</a:t>
            </a:r>
          </a:p>
        </p:txBody>
      </p:sp>
      <p:sp>
        <p:nvSpPr>
          <p:cNvPr id="32" name="Rectangle 31">
            <a:extLst>
              <a:ext uri="{FF2B5EF4-FFF2-40B4-BE49-F238E27FC236}">
                <a16:creationId xmlns:a16="http://schemas.microsoft.com/office/drawing/2014/main" id="{E1D81ABD-29F3-82A4-4B2F-C10523A89FFA}"/>
              </a:ext>
            </a:extLst>
          </p:cNvPr>
          <p:cNvSpPr/>
          <p:nvPr/>
        </p:nvSpPr>
        <p:spPr>
          <a:xfrm>
            <a:off x="9782202" y="5472915"/>
            <a:ext cx="1828800" cy="36576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92.7%</a:t>
            </a:r>
          </a:p>
        </p:txBody>
      </p:sp>
    </p:spTree>
    <p:extLst>
      <p:ext uri="{BB962C8B-B14F-4D97-AF65-F5344CB8AC3E}">
        <p14:creationId xmlns:p14="http://schemas.microsoft.com/office/powerpoint/2010/main" val="98361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CDFE-FBFC-5398-5D5D-210D91DCBA18}"/>
              </a:ext>
            </a:extLst>
          </p:cNvPr>
          <p:cNvSpPr>
            <a:spLocks noGrp="1"/>
          </p:cNvSpPr>
          <p:nvPr>
            <p:ph type="title"/>
          </p:nvPr>
        </p:nvSpPr>
        <p:spPr/>
        <p:txBody>
          <a:bodyPr>
            <a:normAutofit/>
          </a:bodyPr>
          <a:lstStyle/>
          <a:p>
            <a:r>
              <a:rPr lang="en-US" dirty="0"/>
              <a:t>How state-level tourism leaders implement effective advocacy Strategies</a:t>
            </a:r>
          </a:p>
        </p:txBody>
      </p:sp>
      <p:graphicFrame>
        <p:nvGraphicFramePr>
          <p:cNvPr id="3" name="Content Placeholder 2">
            <a:extLst>
              <a:ext uri="{FF2B5EF4-FFF2-40B4-BE49-F238E27FC236}">
                <a16:creationId xmlns:a16="http://schemas.microsoft.com/office/drawing/2014/main" id="{F0E4D7B0-EA4D-3DEA-95E6-2C5EE689799A}"/>
              </a:ext>
            </a:extLst>
          </p:cNvPr>
          <p:cNvGraphicFramePr>
            <a:graphicFrameLocks noGrp="1"/>
          </p:cNvGraphicFramePr>
          <p:nvPr>
            <p:ph idx="1"/>
            <p:extLst>
              <p:ext uri="{D42A27DB-BD31-4B8C-83A1-F6EECF244321}">
                <p14:modId xmlns:p14="http://schemas.microsoft.com/office/powerpoint/2010/main" val="2148790990"/>
              </p:ext>
            </p:extLst>
          </p:nvPr>
        </p:nvGraphicFramePr>
        <p:xfrm>
          <a:off x="603956" y="1668111"/>
          <a:ext cx="10984089" cy="43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20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CDFE-FBFC-5398-5D5D-210D91DCBA18}"/>
              </a:ext>
            </a:extLst>
          </p:cNvPr>
          <p:cNvSpPr>
            <a:spLocks noGrp="1"/>
          </p:cNvSpPr>
          <p:nvPr>
            <p:ph type="title"/>
          </p:nvPr>
        </p:nvSpPr>
        <p:spPr/>
        <p:txBody>
          <a:bodyPr/>
          <a:lstStyle/>
          <a:p>
            <a:r>
              <a:rPr lang="en-US" dirty="0"/>
              <a:t>PERCEIVED EFFECTIVENESS OF ADVOCACY AT THE LOCAL LEVEL</a:t>
            </a:r>
          </a:p>
        </p:txBody>
      </p:sp>
      <p:sp>
        <p:nvSpPr>
          <p:cNvPr id="6" name="Content Placeholder 5">
            <a:extLst>
              <a:ext uri="{FF2B5EF4-FFF2-40B4-BE49-F238E27FC236}">
                <a16:creationId xmlns:a16="http://schemas.microsoft.com/office/drawing/2014/main" id="{70A6F2BF-E390-580F-84FD-AFDEB8C48004}"/>
              </a:ext>
            </a:extLst>
          </p:cNvPr>
          <p:cNvSpPr>
            <a:spLocks noGrp="1"/>
          </p:cNvSpPr>
          <p:nvPr>
            <p:ph idx="1"/>
          </p:nvPr>
        </p:nvSpPr>
        <p:spPr/>
        <p:txBody>
          <a:bodyPr>
            <a:normAutofit/>
          </a:bodyPr>
          <a:lstStyle/>
          <a:p>
            <a:pPr marL="0" indent="0">
              <a:buNone/>
            </a:pPr>
            <a:r>
              <a:rPr lang="en-US" sz="2600" dirty="0">
                <a:solidFill>
                  <a:srgbClr val="595959"/>
                </a:solidFill>
                <a:latin typeface="Times New Roman" panose="02020603050405020304" pitchFamily="18" charset="0"/>
                <a:cs typeface="Times New Roman" panose="02020603050405020304" pitchFamily="18" charset="0"/>
              </a:rPr>
              <a:t>In general, local-level DMOs perceived their organization’s advocacy efforts to be effective in:</a:t>
            </a:r>
          </a:p>
        </p:txBody>
      </p:sp>
      <p:graphicFrame>
        <p:nvGraphicFramePr>
          <p:cNvPr id="5" name="Chart 4">
            <a:extLst>
              <a:ext uri="{FF2B5EF4-FFF2-40B4-BE49-F238E27FC236}">
                <a16:creationId xmlns:a16="http://schemas.microsoft.com/office/drawing/2014/main" id="{B1A8CA62-8C37-FACF-FB02-A4474631EE67}"/>
              </a:ext>
            </a:extLst>
          </p:cNvPr>
          <p:cNvGraphicFramePr/>
          <p:nvPr>
            <p:extLst>
              <p:ext uri="{D42A27DB-BD31-4B8C-83A1-F6EECF244321}">
                <p14:modId xmlns:p14="http://schemas.microsoft.com/office/powerpoint/2010/main" val="2931851741"/>
              </p:ext>
            </p:extLst>
          </p:nvPr>
        </p:nvGraphicFramePr>
        <p:xfrm>
          <a:off x="426720" y="2649954"/>
          <a:ext cx="1136904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5">
            <a:extLst>
              <a:ext uri="{FF2B5EF4-FFF2-40B4-BE49-F238E27FC236}">
                <a16:creationId xmlns:a16="http://schemas.microsoft.com/office/drawing/2014/main" id="{5C67F2DE-ED0D-911B-9848-C8A42DC99295}"/>
              </a:ext>
            </a:extLst>
          </p:cNvPr>
          <p:cNvSpPr txBox="1">
            <a:spLocks/>
          </p:cNvSpPr>
          <p:nvPr/>
        </p:nvSpPr>
        <p:spPr>
          <a:xfrm>
            <a:off x="1971908" y="5926849"/>
            <a:ext cx="7071731" cy="372192"/>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rgbClr val="85200C"/>
                </a:solidFill>
                <a:latin typeface="Times New Roman" panose="02020603050405020304" pitchFamily="18" charset="0"/>
                <a:cs typeface="Times New Roman" panose="02020603050405020304" pitchFamily="18" charset="0"/>
              </a:rPr>
              <a:t>*Mean scores on a 7-point scale (where 1= not at all effective and 7= extremely effective)</a:t>
            </a:r>
          </a:p>
        </p:txBody>
      </p:sp>
    </p:spTree>
    <p:extLst>
      <p:ext uri="{BB962C8B-B14F-4D97-AF65-F5344CB8AC3E}">
        <p14:creationId xmlns:p14="http://schemas.microsoft.com/office/powerpoint/2010/main" val="11366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AF8B-88E9-997A-FB02-4E5A0BCC30A2}"/>
              </a:ext>
            </a:extLst>
          </p:cNvPr>
          <p:cNvSpPr>
            <a:spLocks noGrp="1"/>
          </p:cNvSpPr>
          <p:nvPr>
            <p:ph type="title"/>
          </p:nvPr>
        </p:nvSpPr>
        <p:spPr/>
        <p:txBody>
          <a:bodyPr/>
          <a:lstStyle/>
          <a:p>
            <a:r>
              <a:rPr lang="en-US" dirty="0"/>
              <a:t>IT’S Time to Take action</a:t>
            </a:r>
          </a:p>
        </p:txBody>
      </p:sp>
      <p:graphicFrame>
        <p:nvGraphicFramePr>
          <p:cNvPr id="4" name="Diagram 3">
            <a:extLst>
              <a:ext uri="{FF2B5EF4-FFF2-40B4-BE49-F238E27FC236}">
                <a16:creationId xmlns:a16="http://schemas.microsoft.com/office/drawing/2014/main" id="{7FD0A6DC-B4D2-80AD-F399-3365C7AE21C3}"/>
              </a:ext>
            </a:extLst>
          </p:cNvPr>
          <p:cNvGraphicFramePr/>
          <p:nvPr>
            <p:extLst>
              <p:ext uri="{D42A27DB-BD31-4B8C-83A1-F6EECF244321}">
                <p14:modId xmlns:p14="http://schemas.microsoft.com/office/powerpoint/2010/main" val="1305212054"/>
              </p:ext>
            </p:extLst>
          </p:nvPr>
        </p:nvGraphicFramePr>
        <p:xfrm>
          <a:off x="1752600" y="1525281"/>
          <a:ext cx="8686800" cy="4758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219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07141-1898-C578-379E-C3C4D144E417}"/>
              </a:ext>
            </a:extLst>
          </p:cNvPr>
          <p:cNvSpPr>
            <a:spLocks noGrp="1"/>
          </p:cNvSpPr>
          <p:nvPr>
            <p:ph sz="half" idx="2"/>
          </p:nvPr>
        </p:nvSpPr>
        <p:spPr>
          <a:xfrm>
            <a:off x="856012" y="1825625"/>
            <a:ext cx="6169256" cy="4043761"/>
          </a:xfrm>
        </p:spPr>
        <p:txBody>
          <a:bodyPr anchor="ctr">
            <a:noAutofit/>
          </a:bodyPr>
          <a:lstStyle/>
          <a:p>
            <a:pPr marL="0" indent="0" algn="ctr" rtl="0">
              <a:spcBef>
                <a:spcPts val="0"/>
              </a:spcBef>
              <a:spcAft>
                <a:spcPts val="1200"/>
              </a:spcAft>
              <a:buNone/>
            </a:pPr>
            <a:r>
              <a:rPr lang="en-US" sz="2600"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rPr>
              <a:t>What advocacy strategies has your organization found to be the most effective?</a:t>
            </a:r>
          </a:p>
          <a:p>
            <a:pPr marL="0" indent="0" algn="ctr" rtl="0">
              <a:spcBef>
                <a:spcPts val="0"/>
              </a:spcBef>
              <a:spcAft>
                <a:spcPts val="1200"/>
              </a:spcAft>
              <a:buNone/>
            </a:pPr>
            <a:endParaRPr lang="en-US" sz="2600" dirty="0">
              <a:solidFill>
                <a:srgbClr val="595959"/>
              </a:solidFill>
              <a:highlight>
                <a:srgbClr val="00FF00"/>
              </a:highlight>
              <a:latin typeface="Times New Roman" panose="02020603050405020304" pitchFamily="18" charset="0"/>
              <a:ea typeface="EB Garamond" panose="00000500000000000000" pitchFamily="2" charset="0"/>
              <a:cs typeface="Times New Roman" panose="02020603050405020304" pitchFamily="18" charset="0"/>
            </a:endParaRPr>
          </a:p>
          <a:p>
            <a:pPr marL="0" indent="0" algn="ctr" rtl="0">
              <a:spcBef>
                <a:spcPts val="0"/>
              </a:spcBef>
              <a:spcAft>
                <a:spcPts val="1200"/>
              </a:spcAft>
              <a:buNone/>
            </a:pPr>
            <a:r>
              <a:rPr lang="en-US" sz="2600"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rPr>
              <a:t>What is one new advocacy strategy your organization could implement in the next year?</a:t>
            </a:r>
          </a:p>
          <a:p>
            <a:pPr marL="0" indent="0" algn="ctr" rtl="0">
              <a:spcBef>
                <a:spcPts val="0"/>
              </a:spcBef>
              <a:spcAft>
                <a:spcPts val="1200"/>
              </a:spcAft>
              <a:buNone/>
            </a:pPr>
            <a:endParaRPr lang="en-US" sz="2600"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endParaRPr>
          </a:p>
          <a:p>
            <a:pPr marL="0" indent="0" algn="ctr">
              <a:spcBef>
                <a:spcPts val="0"/>
              </a:spcBef>
              <a:spcAft>
                <a:spcPts val="1200"/>
              </a:spcAft>
              <a:buNone/>
            </a:pPr>
            <a:r>
              <a:rPr lang="en-US" sz="2600" dirty="0">
                <a:solidFill>
                  <a:srgbClr val="595959"/>
                </a:solidFill>
                <a:latin typeface="Times New Roman" panose="02020603050405020304" pitchFamily="18" charset="0"/>
                <a:ea typeface="EB Garamond" panose="00000500000000000000" pitchFamily="2" charset="0"/>
                <a:cs typeface="Times New Roman" panose="02020603050405020304" pitchFamily="18" charset="0"/>
              </a:rPr>
              <a:t>Who should lead the planning for implementing that advocacy strategy?</a:t>
            </a:r>
          </a:p>
        </p:txBody>
      </p:sp>
      <p:sp>
        <p:nvSpPr>
          <p:cNvPr id="2" name="Title 1">
            <a:extLst>
              <a:ext uri="{FF2B5EF4-FFF2-40B4-BE49-F238E27FC236}">
                <a16:creationId xmlns:a16="http://schemas.microsoft.com/office/drawing/2014/main" id="{3F1DCDFE-FBFC-5398-5D5D-210D91DCBA18}"/>
              </a:ext>
            </a:extLst>
          </p:cNvPr>
          <p:cNvSpPr>
            <a:spLocks noGrp="1"/>
          </p:cNvSpPr>
          <p:nvPr>
            <p:ph type="title"/>
          </p:nvPr>
        </p:nvSpPr>
        <p:spPr>
          <a:xfrm>
            <a:off x="838200" y="365125"/>
            <a:ext cx="10515600" cy="1325563"/>
          </a:xfrm>
        </p:spPr>
        <p:txBody>
          <a:bodyPr anchor="ctr">
            <a:normAutofit/>
          </a:bodyPr>
          <a:lstStyle/>
          <a:p>
            <a:r>
              <a:rPr lang="en-US" dirty="0"/>
              <a:t>CONVERSATION STARTERS</a:t>
            </a:r>
          </a:p>
        </p:txBody>
      </p:sp>
      <p:pic>
        <p:nvPicPr>
          <p:cNvPr id="4" name="Picture 3">
            <a:extLst>
              <a:ext uri="{FF2B5EF4-FFF2-40B4-BE49-F238E27FC236}">
                <a16:creationId xmlns:a16="http://schemas.microsoft.com/office/drawing/2014/main" id="{CB461751-FC3D-257B-7411-47DF60BDAC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2542" y="510877"/>
            <a:ext cx="3413446" cy="5120640"/>
          </a:xfrm>
          <a:prstGeom prst="rect">
            <a:avLst/>
          </a:prstGeom>
        </p:spPr>
      </p:pic>
    </p:spTree>
    <p:extLst>
      <p:ext uri="{BB962C8B-B14F-4D97-AF65-F5344CB8AC3E}">
        <p14:creationId xmlns:p14="http://schemas.microsoft.com/office/powerpoint/2010/main" val="152030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4879-4A31-DCD5-2EC5-B7584C09B223}"/>
              </a:ext>
            </a:extLst>
          </p:cNvPr>
          <p:cNvSpPr>
            <a:spLocks noGrp="1"/>
          </p:cNvSpPr>
          <p:nvPr>
            <p:ph type="title"/>
          </p:nvPr>
        </p:nvSpPr>
        <p:spPr/>
        <p:txBody>
          <a:bodyPr/>
          <a:lstStyle/>
          <a:p>
            <a:r>
              <a:rPr lang="en-US" dirty="0"/>
              <a:t>ABOUT THE National advocacy study</a:t>
            </a:r>
          </a:p>
        </p:txBody>
      </p:sp>
      <p:sp>
        <p:nvSpPr>
          <p:cNvPr id="5" name="Content Placeholder 4">
            <a:extLst>
              <a:ext uri="{FF2B5EF4-FFF2-40B4-BE49-F238E27FC236}">
                <a16:creationId xmlns:a16="http://schemas.microsoft.com/office/drawing/2014/main" id="{90685F88-E3FD-0E90-D0C1-FFD9F12746F1}"/>
              </a:ext>
            </a:extLst>
          </p:cNvPr>
          <p:cNvSpPr>
            <a:spLocks noGrp="1"/>
          </p:cNvSpPr>
          <p:nvPr>
            <p:ph sz="half" idx="1"/>
          </p:nvPr>
        </p:nvSpPr>
        <p:spPr>
          <a:xfrm>
            <a:off x="838200" y="1825625"/>
            <a:ext cx="4962236" cy="4043761"/>
          </a:xfrm>
        </p:spPr>
        <p:txBody>
          <a:bodyPr anchor="ctr">
            <a:normAutofit fontScale="92500" lnSpcReduction="10000"/>
          </a:bodyPr>
          <a:lstStyle/>
          <a:p>
            <a:pPr marL="0" indent="0" rtl="0">
              <a:spcBef>
                <a:spcPts val="0"/>
              </a:spcBef>
              <a:spcAft>
                <a:spcPts val="1200"/>
              </a:spcAft>
              <a:buNone/>
            </a:pPr>
            <a:r>
              <a:rPr lang="en-US" b="1" i="0" u="none" strike="noStrike" dirty="0">
                <a:solidFill>
                  <a:schemeClr val="accent1"/>
                </a:solidFill>
                <a:effectLst/>
                <a:latin typeface="Times New Roman" panose="02020603050405020304" pitchFamily="18" charset="0"/>
                <a:cs typeface="Times New Roman" panose="02020603050405020304" pitchFamily="18" charset="0"/>
              </a:rPr>
              <a:t>Purpose: </a:t>
            </a:r>
            <a:r>
              <a:rPr lang="en-US" b="0" i="0" u="none" strike="noStrike" dirty="0">
                <a:solidFill>
                  <a:srgbClr val="595959"/>
                </a:solidFill>
                <a:effectLst/>
                <a:latin typeface="Times New Roman" panose="02020603050405020304" pitchFamily="18" charset="0"/>
                <a:cs typeface="Times New Roman" panose="02020603050405020304" pitchFamily="18" charset="0"/>
              </a:rPr>
              <a:t>To identify best practices in advocacy planning among tourism industry organizations.</a:t>
            </a:r>
          </a:p>
          <a:p>
            <a:pPr marL="0" indent="0" rtl="0">
              <a:spcBef>
                <a:spcPts val="0"/>
              </a:spcBef>
              <a:spcAft>
                <a:spcPts val="1200"/>
              </a:spcAft>
              <a:buNone/>
            </a:pPr>
            <a:r>
              <a:rPr lang="en-US" b="1" i="0" u="none" strike="noStrike" dirty="0">
                <a:solidFill>
                  <a:schemeClr val="accent3"/>
                </a:solidFill>
                <a:effectLst/>
                <a:latin typeface="Times New Roman" panose="02020603050405020304" pitchFamily="18" charset="0"/>
                <a:cs typeface="Times New Roman" panose="02020603050405020304" pitchFamily="18" charset="0"/>
              </a:rPr>
              <a:t>Goal</a:t>
            </a:r>
            <a:r>
              <a:rPr lang="en-US" b="0" i="0" u="none" strike="noStrike" dirty="0">
                <a:solidFill>
                  <a:schemeClr val="accent3"/>
                </a:solidFill>
                <a:effectLst/>
                <a:latin typeface="Times New Roman" panose="02020603050405020304" pitchFamily="18" charset="0"/>
                <a:cs typeface="Times New Roman" panose="02020603050405020304" pitchFamily="18" charset="0"/>
              </a:rPr>
              <a:t>: </a:t>
            </a:r>
            <a:r>
              <a:rPr lang="en-US" b="0" i="0" u="none" strike="noStrike" dirty="0">
                <a:solidFill>
                  <a:srgbClr val="595959"/>
                </a:solidFill>
                <a:effectLst/>
                <a:latin typeface="Times New Roman" panose="02020603050405020304" pitchFamily="18" charset="0"/>
                <a:cs typeface="Times New Roman" panose="02020603050405020304" pitchFamily="18" charset="0"/>
              </a:rPr>
              <a:t>To advance knowledge of tourism advocacy planning. </a:t>
            </a:r>
          </a:p>
          <a:p>
            <a:pPr marL="0" indent="0" rtl="0">
              <a:spcBef>
                <a:spcPts val="0"/>
              </a:spcBef>
              <a:spcAft>
                <a:spcPts val="1200"/>
              </a:spcAft>
              <a:buNone/>
            </a:pPr>
            <a:r>
              <a:rPr lang="en-US" b="1" i="0" u="none" strike="noStrike" dirty="0">
                <a:solidFill>
                  <a:schemeClr val="accent2"/>
                </a:solidFill>
                <a:effectLst/>
                <a:latin typeface="Times New Roman" panose="02020603050405020304" pitchFamily="18" charset="0"/>
                <a:cs typeface="Times New Roman" panose="02020603050405020304" pitchFamily="18" charset="0"/>
              </a:rPr>
              <a:t>Overview</a:t>
            </a:r>
            <a:r>
              <a:rPr lang="en-US" b="0" i="0" u="none" strike="noStrike" dirty="0">
                <a:solidFill>
                  <a:schemeClr val="accent2"/>
                </a:solidFill>
                <a:effectLst/>
                <a:latin typeface="Times New Roman" panose="02020603050405020304" pitchFamily="18" charset="0"/>
                <a:cs typeface="Times New Roman" panose="02020603050405020304" pitchFamily="18" charset="0"/>
              </a:rPr>
              <a:t>:</a:t>
            </a:r>
            <a:r>
              <a:rPr lang="en-US" b="0" i="0" u="none" strike="noStrike" dirty="0">
                <a:solidFill>
                  <a:schemeClr val="accent3"/>
                </a:solidFill>
                <a:effectLst/>
                <a:latin typeface="Times New Roman" panose="02020603050405020304" pitchFamily="18" charset="0"/>
                <a:cs typeface="Times New Roman" panose="02020603050405020304" pitchFamily="18" charset="0"/>
              </a:rPr>
              <a:t> </a:t>
            </a:r>
            <a:r>
              <a:rPr lang="en-US" b="0" i="0" u="none" strike="noStrike" dirty="0">
                <a:solidFill>
                  <a:srgbClr val="595959"/>
                </a:solidFill>
                <a:effectLst/>
                <a:latin typeface="Times New Roman" panose="02020603050405020304" pitchFamily="18" charset="0"/>
                <a:cs typeface="Times New Roman" panose="02020603050405020304" pitchFamily="18" charset="0"/>
              </a:rPr>
              <a:t>This study provides insights into the competencies, practices, and resources of tourism organization leaders who engage in advocacy.</a:t>
            </a:r>
            <a:endParaRPr lang="en-US" dirty="0">
              <a:solidFill>
                <a:srgbClr val="595959"/>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23BA61EF-5697-5251-8DD8-3C743A1CA9C0}"/>
              </a:ext>
            </a:extLst>
          </p:cNvPr>
          <p:cNvSpPr>
            <a:spLocks noGrp="1"/>
          </p:cNvSpPr>
          <p:nvPr>
            <p:ph sz="half" idx="2"/>
          </p:nvPr>
        </p:nvSpPr>
        <p:spPr>
          <a:xfrm>
            <a:off x="7068048" y="1813214"/>
            <a:ext cx="4525898" cy="4043761"/>
          </a:xfrm>
        </p:spPr>
        <p:txBody>
          <a:bodyPr>
            <a:normAutofit fontScale="92500" lnSpcReduction="10000"/>
          </a:bodyPr>
          <a:lstStyle/>
          <a:p>
            <a:pPr marL="0" indent="0">
              <a:buNone/>
            </a:pPr>
            <a:r>
              <a:rPr lang="en-US" sz="2800" b="1" i="0" u="none" strike="noStrike" dirty="0">
                <a:solidFill>
                  <a:schemeClr val="accent4">
                    <a:lumMod val="50000"/>
                  </a:schemeClr>
                </a:solidFill>
                <a:effectLst/>
                <a:latin typeface="Times New Roman" panose="02020603050405020304" pitchFamily="18" charset="0"/>
                <a:cs typeface="Times New Roman" panose="02020603050405020304" pitchFamily="18" charset="0"/>
              </a:rPr>
              <a:t>Methods:</a:t>
            </a:r>
          </a:p>
          <a:p>
            <a:pPr marL="0" indent="0">
              <a:buNone/>
            </a:pPr>
            <a:r>
              <a:rPr lang="en-US" sz="2800" b="0" i="0" u="none" strike="noStrike" dirty="0">
                <a:solidFill>
                  <a:srgbClr val="595959"/>
                </a:solidFill>
                <a:effectLst/>
                <a:latin typeface="Times New Roman" panose="02020603050405020304" pitchFamily="18" charset="0"/>
                <a:cs typeface="Times New Roman" panose="02020603050405020304" pitchFamily="18" charset="0"/>
              </a:rPr>
              <a:t>Interview and survey data were </a:t>
            </a:r>
            <a:r>
              <a:rPr lang="en-US" sz="2800" b="1" i="0" u="none" strike="noStrike" dirty="0">
                <a:solidFill>
                  <a:srgbClr val="595959"/>
                </a:solidFill>
                <a:effectLst/>
                <a:latin typeface="Times New Roman" panose="02020603050405020304" pitchFamily="18" charset="0"/>
                <a:cs typeface="Times New Roman" panose="02020603050405020304" pitchFamily="18" charset="0"/>
              </a:rPr>
              <a:t>collected from 2019 - 2021 </a:t>
            </a:r>
            <a:r>
              <a:rPr lang="en-US" sz="2800" b="0" i="0" u="none" strike="noStrike" dirty="0">
                <a:solidFill>
                  <a:srgbClr val="595959"/>
                </a:solidFill>
                <a:effectLst/>
                <a:latin typeface="Times New Roman" panose="02020603050405020304" pitchFamily="18" charset="0"/>
                <a:cs typeface="Times New Roman" panose="02020603050405020304" pitchFamily="18" charset="0"/>
              </a:rPr>
              <a:t>to inform this </a:t>
            </a:r>
            <a:r>
              <a:rPr lang="en-US" sz="2800" b="0" i="1" u="none" strike="noStrike" dirty="0">
                <a:solidFill>
                  <a:srgbClr val="595959"/>
                </a:solidFill>
                <a:effectLst/>
                <a:latin typeface="Times New Roman" panose="02020603050405020304" pitchFamily="18" charset="0"/>
                <a:cs typeface="Times New Roman" panose="02020603050405020304" pitchFamily="18" charset="0"/>
              </a:rPr>
              <a:t>Actionable Advocacy Insights</a:t>
            </a:r>
            <a:r>
              <a:rPr lang="en-US" sz="2800" b="0" i="0" u="none" strike="noStrike" dirty="0">
                <a:solidFill>
                  <a:srgbClr val="595959"/>
                </a:solidFill>
                <a:effectLst/>
                <a:latin typeface="Times New Roman" panose="02020603050405020304" pitchFamily="18" charset="0"/>
                <a:cs typeface="Times New Roman" panose="02020603050405020304" pitchFamily="18" charset="0"/>
              </a:rPr>
              <a:t> series. </a:t>
            </a:r>
          </a:p>
          <a:p>
            <a:pPr marL="0" indent="0">
              <a:buNone/>
            </a:pPr>
            <a:r>
              <a:rPr lang="en-US" sz="2800" b="1" i="0" u="none" strike="noStrike" dirty="0">
                <a:solidFill>
                  <a:srgbClr val="595959"/>
                </a:solidFill>
                <a:effectLst/>
                <a:latin typeface="Times New Roman" panose="02020603050405020304" pitchFamily="18" charset="0"/>
                <a:cs typeface="Times New Roman" panose="02020603050405020304" pitchFamily="18" charset="0"/>
              </a:rPr>
              <a:t>26 in-depth phone interviews </a:t>
            </a:r>
            <a:r>
              <a:rPr lang="en-US" sz="2800" b="0" i="0" u="none" strike="noStrike" dirty="0">
                <a:solidFill>
                  <a:srgbClr val="595959"/>
                </a:solidFill>
                <a:effectLst/>
                <a:latin typeface="Times New Roman" panose="02020603050405020304" pitchFamily="18" charset="0"/>
                <a:cs typeface="Times New Roman" panose="02020603050405020304" pitchFamily="18" charset="0"/>
              </a:rPr>
              <a:t>with state-level destination and advocacy association leaders. </a:t>
            </a:r>
          </a:p>
          <a:p>
            <a:pPr marL="0" indent="0">
              <a:buNone/>
            </a:pPr>
            <a:r>
              <a:rPr lang="en-US" sz="2800" b="1" i="0" u="none" strike="noStrike" dirty="0">
                <a:solidFill>
                  <a:srgbClr val="595959"/>
                </a:solidFill>
                <a:effectLst/>
                <a:latin typeface="Times New Roman" panose="02020603050405020304" pitchFamily="18" charset="0"/>
                <a:cs typeface="Times New Roman" panose="02020603050405020304" pitchFamily="18" charset="0"/>
              </a:rPr>
              <a:t>205 online survey </a:t>
            </a:r>
            <a:r>
              <a:rPr lang="en-US" sz="2800" b="0" i="0" u="none" strike="noStrike" dirty="0">
                <a:solidFill>
                  <a:srgbClr val="595959"/>
                </a:solidFill>
                <a:effectLst/>
                <a:latin typeface="Times New Roman" panose="02020603050405020304" pitchFamily="18" charset="0"/>
                <a:cs typeface="Times New Roman" panose="02020603050405020304" pitchFamily="18" charset="0"/>
              </a:rPr>
              <a:t>responses from local-level destination leaders.</a:t>
            </a:r>
            <a:endParaRPr lang="en-US" dirty="0">
              <a:solidFill>
                <a:srgbClr val="595959"/>
              </a:solidFill>
              <a:latin typeface="Times New Roman" panose="02020603050405020304" pitchFamily="18" charset="0"/>
              <a:cs typeface="Times New Roman" panose="02020603050405020304" pitchFamily="18" charset="0"/>
            </a:endParaRPr>
          </a:p>
        </p:txBody>
      </p:sp>
      <p:pic>
        <p:nvPicPr>
          <p:cNvPr id="8" name="Picture 7" descr="Icon&#10;&#10;Description automatically generated with medium confidence">
            <a:extLst>
              <a:ext uri="{FF2B5EF4-FFF2-40B4-BE49-F238E27FC236}">
                <a16:creationId xmlns:a16="http://schemas.microsoft.com/office/drawing/2014/main" id="{802080A7-6BC5-D169-B516-3AACB1DC4E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0185" y="1932945"/>
            <a:ext cx="1902762" cy="1901771"/>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1452EB89-CB32-7685-03E7-ADB407183C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4895" y="4511759"/>
            <a:ext cx="1493341" cy="1492564"/>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5FB22434-D186-8E95-82D7-B5BA52EE18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0115" y="3235522"/>
            <a:ext cx="1682902" cy="1682902"/>
          </a:xfrm>
          <a:prstGeom prst="rect">
            <a:avLst/>
          </a:prstGeom>
        </p:spPr>
      </p:pic>
    </p:spTree>
    <p:extLst>
      <p:ext uri="{BB962C8B-B14F-4D97-AF65-F5344CB8AC3E}">
        <p14:creationId xmlns:p14="http://schemas.microsoft.com/office/powerpoint/2010/main" val="1026508312"/>
      </p:ext>
    </p:extLst>
  </p:cSld>
  <p:clrMapOvr>
    <a:masterClrMapping/>
  </p:clrMapOvr>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fsc_hrsm_powerpoint" id="{47C8EF75-5048-4408-A618-8E17AB439493}" vid="{C307491C-F412-43EE-8C19-A9C23B1F69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uofsc_hrsm_powerpoint</Template>
  <TotalTime>1363</TotalTime>
  <Words>1476</Words>
  <Application>Microsoft Macintosh PowerPoint</Application>
  <PresentationFormat>Widescreen</PresentationFormat>
  <Paragraphs>118</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EB Garamond</vt:lpstr>
      <vt:lpstr>Impact</vt:lpstr>
      <vt:lpstr>Times New Roman</vt:lpstr>
      <vt:lpstr>UofSC Simple Theme</vt:lpstr>
      <vt:lpstr>THE PERCEIVED EFFECTIVENESS OF ADVOCACY STRATEGIES</vt:lpstr>
      <vt:lpstr>Study Overview</vt:lpstr>
      <vt:lpstr>EVALUATING YOUR ADVOCACY STRATEGIES</vt:lpstr>
      <vt:lpstr>COMMON ADVOCACY STRATEGIES AT THE                LOCAL LEVEL</vt:lpstr>
      <vt:lpstr>How state-level tourism leaders implement effective advocacy Strategies</vt:lpstr>
      <vt:lpstr>PERCEIVED EFFECTIVENESS OF ADVOCACY AT THE LOCAL LEVEL</vt:lpstr>
      <vt:lpstr>IT’S Time to Take action</vt:lpstr>
      <vt:lpstr>CONVERSATION STARTERS</vt:lpstr>
      <vt:lpstr>ABOUT THE National advocacy study</vt:lpstr>
      <vt:lpstr>Contact us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Wardell, Bryony</dc:creator>
  <cp:lastModifiedBy>Freed, Matt</cp:lastModifiedBy>
  <cp:revision>59</cp:revision>
  <dcterms:created xsi:type="dcterms:W3CDTF">2022-08-24T20:14:39Z</dcterms:created>
  <dcterms:modified xsi:type="dcterms:W3CDTF">2023-01-23T16:10:12Z</dcterms:modified>
</cp:coreProperties>
</file>