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97" r:id="rId3"/>
    <p:sldId id="298" r:id="rId4"/>
    <p:sldId id="301" r:id="rId5"/>
    <p:sldId id="295" r:id="rId6"/>
    <p:sldId id="290" r:id="rId7"/>
    <p:sldId id="300" r:id="rId8"/>
    <p:sldId id="277" r:id="rId9"/>
    <p:sldId id="302" r:id="rId10"/>
    <p:sldId id="304" r:id="rId11"/>
    <p:sldId id="303" r:id="rId12"/>
    <p:sldId id="305" r:id="rId13"/>
  </p:sldIdLst>
  <p:sldSz cx="6858000" cy="5143500"/>
  <p:notesSz cx="6858000" cy="27241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4A41B-068C-048F-C0C1-C7D872F7EED4}" v="1539" dt="2019-10-04T15:01:24.188"/>
  </p1510:revLst>
</p1510:revInfo>
</file>

<file path=ppt/tableStyles.xml><?xml version="1.0" encoding="utf-8"?>
<a:tblStyleLst xmlns:a="http://schemas.openxmlformats.org/drawingml/2006/main" def="{D1D97B82-D892-4F8E-8276-8C01B1D35B54}">
  <a:tblStyle styleId="{D1D97B82-D892-4F8E-8276-8C01B1D35B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2"/>
    <p:restoredTop sz="66611"/>
  </p:normalViewPr>
  <p:slideViewPr>
    <p:cSldViewPr snapToGrid="0">
      <p:cViewPr>
        <p:scale>
          <a:sx n="100" d="100"/>
          <a:sy n="100" d="100"/>
        </p:scale>
        <p:origin x="1368" y="-20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C7FBC-F61E-4233-8566-DF8090306D8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5AB67E0-A22B-4C17-9522-C426469D2F12}">
      <dgm:prSet/>
      <dgm:spPr/>
      <dgm:t>
        <a:bodyPr/>
        <a:lstStyle/>
        <a:p>
          <a:r>
            <a:rPr lang="en-US"/>
            <a:t>Challenges </a:t>
          </a:r>
          <a:r>
            <a:rPr lang="en-US" b="1"/>
            <a:t>deficit model </a:t>
          </a:r>
          <a:endParaRPr lang="en-US"/>
        </a:p>
      </dgm:t>
    </dgm:pt>
    <dgm:pt modelId="{11FFBCD5-217E-4DF2-B980-9D55FC4CD1DF}" type="parTrans" cxnId="{3CA52C31-F082-479D-BD60-5DA2545573DA}">
      <dgm:prSet/>
      <dgm:spPr/>
      <dgm:t>
        <a:bodyPr/>
        <a:lstStyle/>
        <a:p>
          <a:endParaRPr lang="en-US"/>
        </a:p>
      </dgm:t>
    </dgm:pt>
    <dgm:pt modelId="{73285639-0891-4A41-9F66-BF4056B69913}" type="sibTrans" cxnId="{3CA52C31-F082-479D-BD60-5DA2545573DA}">
      <dgm:prSet/>
      <dgm:spPr/>
      <dgm:t>
        <a:bodyPr/>
        <a:lstStyle/>
        <a:p>
          <a:endParaRPr lang="en-US"/>
        </a:p>
      </dgm:t>
    </dgm:pt>
    <dgm:pt modelId="{545FF75A-D651-4444-A610-03395AEA9ABD}">
      <dgm:prSet/>
      <dgm:spPr/>
      <dgm:t>
        <a:bodyPr/>
        <a:lstStyle/>
        <a:p>
          <a:r>
            <a:rPr lang="en-US"/>
            <a:t>Reports empirical findings from research examining </a:t>
          </a:r>
          <a:r>
            <a:rPr lang="en-US" b="1"/>
            <a:t>health information practices </a:t>
          </a:r>
          <a:r>
            <a:rPr lang="en-US"/>
            <a:t>of </a:t>
          </a:r>
          <a:r>
            <a:rPr lang="en-US" b="1"/>
            <a:t>SC</a:t>
          </a:r>
          <a:r>
            <a:rPr lang="en-US"/>
            <a:t> </a:t>
          </a:r>
          <a:r>
            <a:rPr lang="en-US" b="1"/>
            <a:t>LGBTQ+</a:t>
          </a:r>
          <a:r>
            <a:rPr lang="en-US"/>
            <a:t> communities </a:t>
          </a:r>
        </a:p>
      </dgm:t>
    </dgm:pt>
    <dgm:pt modelId="{DCB3DA6E-447E-481D-9B9B-E01C8E881A64}" type="parTrans" cxnId="{93699ECF-DE1A-4261-9A10-44C3B8EEAEBC}">
      <dgm:prSet/>
      <dgm:spPr/>
      <dgm:t>
        <a:bodyPr/>
        <a:lstStyle/>
        <a:p>
          <a:endParaRPr lang="en-US"/>
        </a:p>
      </dgm:t>
    </dgm:pt>
    <dgm:pt modelId="{D22857FE-2AB1-44AE-BA62-408F29AEA18B}" type="sibTrans" cxnId="{93699ECF-DE1A-4261-9A10-44C3B8EEAEBC}">
      <dgm:prSet/>
      <dgm:spPr/>
      <dgm:t>
        <a:bodyPr/>
        <a:lstStyle/>
        <a:p>
          <a:endParaRPr lang="en-US"/>
        </a:p>
      </dgm:t>
    </dgm:pt>
    <dgm:pt modelId="{9EAB1B82-5897-4E19-B747-B5528A13272E}">
      <dgm:prSet/>
      <dgm:spPr/>
      <dgm:t>
        <a:bodyPr/>
        <a:lstStyle/>
        <a:p>
          <a:r>
            <a:rPr lang="en-US"/>
            <a:t>Leverages findings into implications for </a:t>
          </a:r>
          <a:r>
            <a:rPr lang="en-US" b="1"/>
            <a:t>re-framing health librarianship</a:t>
          </a:r>
          <a:endParaRPr lang="en-US"/>
        </a:p>
      </dgm:t>
    </dgm:pt>
    <dgm:pt modelId="{01589969-DD1E-455D-942C-780986594814}" type="parTrans" cxnId="{18B181C4-141F-4303-B997-0238F8D7DB09}">
      <dgm:prSet/>
      <dgm:spPr/>
      <dgm:t>
        <a:bodyPr/>
        <a:lstStyle/>
        <a:p>
          <a:endParaRPr lang="en-US"/>
        </a:p>
      </dgm:t>
    </dgm:pt>
    <dgm:pt modelId="{F8ED4F0B-9E44-456E-9CB8-E93A9FBB09B9}" type="sibTrans" cxnId="{18B181C4-141F-4303-B997-0238F8D7DB09}">
      <dgm:prSet/>
      <dgm:spPr/>
      <dgm:t>
        <a:bodyPr/>
        <a:lstStyle/>
        <a:p>
          <a:endParaRPr lang="en-US"/>
        </a:p>
      </dgm:t>
    </dgm:pt>
    <dgm:pt modelId="{F642091E-5677-C345-A838-E754529C665A}" type="pres">
      <dgm:prSet presAssocID="{7F8C7FBC-F61E-4233-8566-DF8090306D88}" presName="linear" presStyleCnt="0">
        <dgm:presLayoutVars>
          <dgm:animLvl val="lvl"/>
          <dgm:resizeHandles val="exact"/>
        </dgm:presLayoutVars>
      </dgm:prSet>
      <dgm:spPr/>
    </dgm:pt>
    <dgm:pt modelId="{7248F88C-4911-E845-AF83-E06D147F6EFD}" type="pres">
      <dgm:prSet presAssocID="{05AB67E0-A22B-4C17-9522-C426469D2F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7DD40C-ECD1-0E43-B256-401D3C85CE26}" type="pres">
      <dgm:prSet presAssocID="{73285639-0891-4A41-9F66-BF4056B69913}" presName="spacer" presStyleCnt="0"/>
      <dgm:spPr/>
    </dgm:pt>
    <dgm:pt modelId="{86453679-48D6-1E4D-84CD-B79D606FD08F}" type="pres">
      <dgm:prSet presAssocID="{545FF75A-D651-4444-A610-03395AEA9A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11C753-8F1A-6B41-A767-2C3AC1C106BF}" type="pres">
      <dgm:prSet presAssocID="{D22857FE-2AB1-44AE-BA62-408F29AEA18B}" presName="spacer" presStyleCnt="0"/>
      <dgm:spPr/>
    </dgm:pt>
    <dgm:pt modelId="{EB7A1A47-5F16-AA45-B3C9-38EE9DA8B5CD}" type="pres">
      <dgm:prSet presAssocID="{9EAB1B82-5897-4E19-B747-B5528A13272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0DB3509-8637-A146-829D-5C1BD80E4C63}" type="presOf" srcId="{7F8C7FBC-F61E-4233-8566-DF8090306D88}" destId="{F642091E-5677-C345-A838-E754529C665A}" srcOrd="0" destOrd="0" presId="urn:microsoft.com/office/officeart/2005/8/layout/vList2"/>
    <dgm:cxn modelId="{6E75BB2E-AE2A-F249-94E8-3E5A9B4475AD}" type="presOf" srcId="{05AB67E0-A22B-4C17-9522-C426469D2F12}" destId="{7248F88C-4911-E845-AF83-E06D147F6EFD}" srcOrd="0" destOrd="0" presId="urn:microsoft.com/office/officeart/2005/8/layout/vList2"/>
    <dgm:cxn modelId="{3CA52C31-F082-479D-BD60-5DA2545573DA}" srcId="{7F8C7FBC-F61E-4233-8566-DF8090306D88}" destId="{05AB67E0-A22B-4C17-9522-C426469D2F12}" srcOrd="0" destOrd="0" parTransId="{11FFBCD5-217E-4DF2-B980-9D55FC4CD1DF}" sibTransId="{73285639-0891-4A41-9F66-BF4056B69913}"/>
    <dgm:cxn modelId="{38AA045D-30D5-934C-A6D9-3082EE306C7C}" type="presOf" srcId="{545FF75A-D651-4444-A610-03395AEA9ABD}" destId="{86453679-48D6-1E4D-84CD-B79D606FD08F}" srcOrd="0" destOrd="0" presId="urn:microsoft.com/office/officeart/2005/8/layout/vList2"/>
    <dgm:cxn modelId="{18B181C4-141F-4303-B997-0238F8D7DB09}" srcId="{7F8C7FBC-F61E-4233-8566-DF8090306D88}" destId="{9EAB1B82-5897-4E19-B747-B5528A13272E}" srcOrd="2" destOrd="0" parTransId="{01589969-DD1E-455D-942C-780986594814}" sibTransId="{F8ED4F0B-9E44-456E-9CB8-E93A9FBB09B9}"/>
    <dgm:cxn modelId="{93699ECF-DE1A-4261-9A10-44C3B8EEAEBC}" srcId="{7F8C7FBC-F61E-4233-8566-DF8090306D88}" destId="{545FF75A-D651-4444-A610-03395AEA9ABD}" srcOrd="1" destOrd="0" parTransId="{DCB3DA6E-447E-481D-9B9B-E01C8E881A64}" sibTransId="{D22857FE-2AB1-44AE-BA62-408F29AEA18B}"/>
    <dgm:cxn modelId="{1BFDC6F4-AE42-1747-B370-52427E7710A4}" type="presOf" srcId="{9EAB1B82-5897-4E19-B747-B5528A13272E}" destId="{EB7A1A47-5F16-AA45-B3C9-38EE9DA8B5CD}" srcOrd="0" destOrd="0" presId="urn:microsoft.com/office/officeart/2005/8/layout/vList2"/>
    <dgm:cxn modelId="{3AE7B367-30EF-3644-8B0D-530CDFBD37BB}" type="presParOf" srcId="{F642091E-5677-C345-A838-E754529C665A}" destId="{7248F88C-4911-E845-AF83-E06D147F6EFD}" srcOrd="0" destOrd="0" presId="urn:microsoft.com/office/officeart/2005/8/layout/vList2"/>
    <dgm:cxn modelId="{BCBC43FF-6975-E14D-98A7-E495BF471013}" type="presParOf" srcId="{F642091E-5677-C345-A838-E754529C665A}" destId="{B07DD40C-ECD1-0E43-B256-401D3C85CE26}" srcOrd="1" destOrd="0" presId="urn:microsoft.com/office/officeart/2005/8/layout/vList2"/>
    <dgm:cxn modelId="{6D193FD6-3139-EC41-94F5-02EC0DA34ABC}" type="presParOf" srcId="{F642091E-5677-C345-A838-E754529C665A}" destId="{86453679-48D6-1E4D-84CD-B79D606FD08F}" srcOrd="2" destOrd="0" presId="urn:microsoft.com/office/officeart/2005/8/layout/vList2"/>
    <dgm:cxn modelId="{67AEE4D5-A6C3-E546-BBAE-F1F4897018AD}" type="presParOf" srcId="{F642091E-5677-C345-A838-E754529C665A}" destId="{4711C753-8F1A-6B41-A767-2C3AC1C106BF}" srcOrd="3" destOrd="0" presId="urn:microsoft.com/office/officeart/2005/8/layout/vList2"/>
    <dgm:cxn modelId="{62AFC9F4-3B46-054C-8F94-66794491831A}" type="presParOf" srcId="{F642091E-5677-C345-A838-E754529C665A}" destId="{EB7A1A47-5F16-AA45-B3C9-38EE9DA8B5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E31A5-BFD8-4A4D-8689-746B7108A3ED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4C70AD5-AC49-428B-9D27-D241147E1C24}">
      <dgm:prSet/>
      <dgm:spPr/>
      <dgm:t>
        <a:bodyPr/>
        <a:lstStyle/>
        <a:p>
          <a:r>
            <a:rPr lang="en-US"/>
            <a:t>Baba, Z., &amp; Abrizah, A. (2018). Transformation strategies in community engagement: Selected initiatives by Malaysian libraries. </a:t>
          </a:r>
          <a:r>
            <a:rPr lang="en-US" i="1"/>
            <a:t>IFLA journal</a:t>
          </a:r>
          <a:r>
            <a:rPr lang="en-US"/>
            <a:t>, </a:t>
          </a:r>
          <a:r>
            <a:rPr lang="en-US" i="1"/>
            <a:t>44</a:t>
          </a:r>
          <a:r>
            <a:rPr lang="en-US"/>
            <a:t>(2), 90-105.</a:t>
          </a:r>
        </a:p>
      </dgm:t>
    </dgm:pt>
    <dgm:pt modelId="{73F33AEC-4BC5-46F7-AF08-2AF0A3CB580A}" type="parTrans" cxnId="{C3EDB1D0-8A5A-43AC-A5F2-9DEE915047B7}">
      <dgm:prSet/>
      <dgm:spPr/>
      <dgm:t>
        <a:bodyPr/>
        <a:lstStyle/>
        <a:p>
          <a:endParaRPr lang="en-US"/>
        </a:p>
      </dgm:t>
    </dgm:pt>
    <dgm:pt modelId="{31E59EA4-D054-4CDF-A15C-6F71728B55A3}" type="sibTrans" cxnId="{C3EDB1D0-8A5A-43AC-A5F2-9DEE915047B7}">
      <dgm:prSet/>
      <dgm:spPr/>
      <dgm:t>
        <a:bodyPr/>
        <a:lstStyle/>
        <a:p>
          <a:endParaRPr lang="en-US"/>
        </a:p>
      </dgm:t>
    </dgm:pt>
    <dgm:pt modelId="{F4C31F1C-2889-4D54-8372-B578C85A4E34}">
      <dgm:prSet/>
      <dgm:spPr/>
      <dgm:t>
        <a:bodyPr/>
        <a:lstStyle/>
        <a:p>
          <a:r>
            <a:rPr lang="en-US"/>
            <a:t>Cooke, N. A. (2016). </a:t>
          </a:r>
          <a:r>
            <a:rPr lang="en-US" i="1"/>
            <a:t>Information services to diverse populations: Developing culturally competent library professionals</a:t>
          </a:r>
          <a:r>
            <a:rPr lang="en-US"/>
            <a:t>. ABC-CLIO.</a:t>
          </a:r>
        </a:p>
      </dgm:t>
    </dgm:pt>
    <dgm:pt modelId="{86A3C271-FCD0-43E1-A379-879A9371124C}" type="parTrans" cxnId="{1C51A68F-7176-45B4-9553-43333FEF6D1B}">
      <dgm:prSet/>
      <dgm:spPr/>
      <dgm:t>
        <a:bodyPr/>
        <a:lstStyle/>
        <a:p>
          <a:endParaRPr lang="en-US"/>
        </a:p>
      </dgm:t>
    </dgm:pt>
    <dgm:pt modelId="{8BAAC094-AB72-45B5-ACA5-46018ADEAE57}" type="sibTrans" cxnId="{1C51A68F-7176-45B4-9553-43333FEF6D1B}">
      <dgm:prSet/>
      <dgm:spPr/>
      <dgm:t>
        <a:bodyPr/>
        <a:lstStyle/>
        <a:p>
          <a:endParaRPr lang="en-US"/>
        </a:p>
      </dgm:t>
    </dgm:pt>
    <dgm:pt modelId="{4DE0E69C-C486-41E0-A070-DBC0FEA6FC64}">
      <dgm:prSet/>
      <dgm:spPr/>
      <dgm:t>
        <a:bodyPr/>
        <a:lstStyle/>
        <a:p>
          <a:r>
            <a:rPr lang="en-US"/>
            <a:t>Frohmann, B. (1992) The Power of Images: A Discourse Analysis of the Cognitive Viewpoint. </a:t>
          </a:r>
          <a:r>
            <a:rPr lang="en-US" i="1"/>
            <a:t>Journal of Documentation</a:t>
          </a:r>
          <a:r>
            <a:rPr lang="en-US"/>
            <a:t>, 48, 365-386.</a:t>
          </a:r>
        </a:p>
      </dgm:t>
    </dgm:pt>
    <dgm:pt modelId="{033DFA93-D942-486B-90A7-FD487FDCCFC4}" type="parTrans" cxnId="{86018681-5836-472C-B822-C7A11F7FAE1A}">
      <dgm:prSet/>
      <dgm:spPr/>
      <dgm:t>
        <a:bodyPr/>
        <a:lstStyle/>
        <a:p>
          <a:endParaRPr lang="en-US"/>
        </a:p>
      </dgm:t>
    </dgm:pt>
    <dgm:pt modelId="{74A72D1A-0052-4EFD-A085-1CCA5F9BCA74}" type="sibTrans" cxnId="{86018681-5836-472C-B822-C7A11F7FAE1A}">
      <dgm:prSet/>
      <dgm:spPr/>
      <dgm:t>
        <a:bodyPr/>
        <a:lstStyle/>
        <a:p>
          <a:endParaRPr lang="en-US"/>
        </a:p>
      </dgm:t>
    </dgm:pt>
    <dgm:pt modelId="{2D1B4CB1-E7DB-4D07-B3F5-46A00C2671F1}">
      <dgm:prSet/>
      <dgm:spPr/>
      <dgm:t>
        <a:bodyPr/>
        <a:lstStyle/>
        <a:p>
          <a:r>
            <a:rPr lang="en-US"/>
            <a:t>Julien, H. (1999). Where to from here? Results of an empirical study and user-centred implications for information design. In T. D. Wilson and D. K. Allen (Eds) </a:t>
          </a:r>
          <a:r>
            <a:rPr lang="en-US" i="1"/>
            <a:t>Exploring the Contexts of Information Behaviour</a:t>
          </a:r>
          <a:r>
            <a:rPr lang="en-US"/>
            <a:t>, (pp. 586-596) London, Taylor Graham.</a:t>
          </a:r>
        </a:p>
      </dgm:t>
    </dgm:pt>
    <dgm:pt modelId="{D2164D66-815D-4D67-8860-BCE3E6083F39}" type="parTrans" cxnId="{74C4B587-3134-449F-916F-32064415DCF5}">
      <dgm:prSet/>
      <dgm:spPr/>
      <dgm:t>
        <a:bodyPr/>
        <a:lstStyle/>
        <a:p>
          <a:endParaRPr lang="en-US"/>
        </a:p>
      </dgm:t>
    </dgm:pt>
    <dgm:pt modelId="{C847D70A-085E-4E28-946F-C917BE024F27}" type="sibTrans" cxnId="{74C4B587-3134-449F-916F-32064415DCF5}">
      <dgm:prSet/>
      <dgm:spPr/>
      <dgm:t>
        <a:bodyPr/>
        <a:lstStyle/>
        <a:p>
          <a:endParaRPr lang="en-US"/>
        </a:p>
      </dgm:t>
    </dgm:pt>
    <dgm:pt modelId="{5C6EFE2B-E528-7543-B39C-2DB29B4A9F42}" type="pres">
      <dgm:prSet presAssocID="{F0EE31A5-BFD8-4A4D-8689-746B7108A3ED}" presName="vert0" presStyleCnt="0">
        <dgm:presLayoutVars>
          <dgm:dir/>
          <dgm:animOne val="branch"/>
          <dgm:animLvl val="lvl"/>
        </dgm:presLayoutVars>
      </dgm:prSet>
      <dgm:spPr/>
    </dgm:pt>
    <dgm:pt modelId="{C2BD6F91-1785-9849-86E9-407545198592}" type="pres">
      <dgm:prSet presAssocID="{F4C70AD5-AC49-428B-9D27-D241147E1C24}" presName="thickLine" presStyleLbl="alignNode1" presStyleIdx="0" presStyleCnt="4"/>
      <dgm:spPr/>
    </dgm:pt>
    <dgm:pt modelId="{1177D7A8-77D4-8F40-BAB8-AA51651954F3}" type="pres">
      <dgm:prSet presAssocID="{F4C70AD5-AC49-428B-9D27-D241147E1C24}" presName="horz1" presStyleCnt="0"/>
      <dgm:spPr/>
    </dgm:pt>
    <dgm:pt modelId="{A7B2046A-5046-BA42-9703-CF848738FC70}" type="pres">
      <dgm:prSet presAssocID="{F4C70AD5-AC49-428B-9D27-D241147E1C24}" presName="tx1" presStyleLbl="revTx" presStyleIdx="0" presStyleCnt="4"/>
      <dgm:spPr/>
    </dgm:pt>
    <dgm:pt modelId="{3F36386F-3AD1-A04E-905D-4CB67A3F90B6}" type="pres">
      <dgm:prSet presAssocID="{F4C70AD5-AC49-428B-9D27-D241147E1C24}" presName="vert1" presStyleCnt="0"/>
      <dgm:spPr/>
    </dgm:pt>
    <dgm:pt modelId="{5DF697DA-AF83-6544-AFA1-90D06D799BF9}" type="pres">
      <dgm:prSet presAssocID="{F4C31F1C-2889-4D54-8372-B578C85A4E34}" presName="thickLine" presStyleLbl="alignNode1" presStyleIdx="1" presStyleCnt="4"/>
      <dgm:spPr/>
    </dgm:pt>
    <dgm:pt modelId="{7D340F3B-801F-6B4A-9768-81B52D8E1D7C}" type="pres">
      <dgm:prSet presAssocID="{F4C31F1C-2889-4D54-8372-B578C85A4E34}" presName="horz1" presStyleCnt="0"/>
      <dgm:spPr/>
    </dgm:pt>
    <dgm:pt modelId="{5377A237-117B-2D4E-A13F-EB8860D0C163}" type="pres">
      <dgm:prSet presAssocID="{F4C31F1C-2889-4D54-8372-B578C85A4E34}" presName="tx1" presStyleLbl="revTx" presStyleIdx="1" presStyleCnt="4"/>
      <dgm:spPr/>
    </dgm:pt>
    <dgm:pt modelId="{3210DE6C-E0C6-984B-AEBE-610603F4E3ED}" type="pres">
      <dgm:prSet presAssocID="{F4C31F1C-2889-4D54-8372-B578C85A4E34}" presName="vert1" presStyleCnt="0"/>
      <dgm:spPr/>
    </dgm:pt>
    <dgm:pt modelId="{4376BBD4-088C-1A47-B52E-BA2500D58DE1}" type="pres">
      <dgm:prSet presAssocID="{4DE0E69C-C486-41E0-A070-DBC0FEA6FC64}" presName="thickLine" presStyleLbl="alignNode1" presStyleIdx="2" presStyleCnt="4"/>
      <dgm:spPr/>
    </dgm:pt>
    <dgm:pt modelId="{F1120AAF-CB73-6A4A-9845-1CC6FA25EE88}" type="pres">
      <dgm:prSet presAssocID="{4DE0E69C-C486-41E0-A070-DBC0FEA6FC64}" presName="horz1" presStyleCnt="0"/>
      <dgm:spPr/>
    </dgm:pt>
    <dgm:pt modelId="{1B009BA7-7C3D-F645-B095-B02506ECDDBA}" type="pres">
      <dgm:prSet presAssocID="{4DE0E69C-C486-41E0-A070-DBC0FEA6FC64}" presName="tx1" presStyleLbl="revTx" presStyleIdx="2" presStyleCnt="4"/>
      <dgm:spPr/>
    </dgm:pt>
    <dgm:pt modelId="{6A63A18F-1534-DF4A-8B41-4B5151EB4DDA}" type="pres">
      <dgm:prSet presAssocID="{4DE0E69C-C486-41E0-A070-DBC0FEA6FC64}" presName="vert1" presStyleCnt="0"/>
      <dgm:spPr/>
    </dgm:pt>
    <dgm:pt modelId="{A6D2D1C3-C65B-2748-B955-9AD63091C683}" type="pres">
      <dgm:prSet presAssocID="{2D1B4CB1-E7DB-4D07-B3F5-46A00C2671F1}" presName="thickLine" presStyleLbl="alignNode1" presStyleIdx="3" presStyleCnt="4"/>
      <dgm:spPr/>
    </dgm:pt>
    <dgm:pt modelId="{3D87AE3B-1CAD-6B4C-AD6F-1189C38148BB}" type="pres">
      <dgm:prSet presAssocID="{2D1B4CB1-E7DB-4D07-B3F5-46A00C2671F1}" presName="horz1" presStyleCnt="0"/>
      <dgm:spPr/>
    </dgm:pt>
    <dgm:pt modelId="{EA16A95D-79A9-9245-B3E0-A75831616CB4}" type="pres">
      <dgm:prSet presAssocID="{2D1B4CB1-E7DB-4D07-B3F5-46A00C2671F1}" presName="tx1" presStyleLbl="revTx" presStyleIdx="3" presStyleCnt="4"/>
      <dgm:spPr/>
    </dgm:pt>
    <dgm:pt modelId="{F8ACE5FD-9E84-5240-AAD0-2D81E969118C}" type="pres">
      <dgm:prSet presAssocID="{2D1B4CB1-E7DB-4D07-B3F5-46A00C2671F1}" presName="vert1" presStyleCnt="0"/>
      <dgm:spPr/>
    </dgm:pt>
  </dgm:ptLst>
  <dgm:cxnLst>
    <dgm:cxn modelId="{67FDEA14-1EB4-E445-867E-440007C30BE7}" type="presOf" srcId="{F4C70AD5-AC49-428B-9D27-D241147E1C24}" destId="{A7B2046A-5046-BA42-9703-CF848738FC70}" srcOrd="0" destOrd="0" presId="urn:microsoft.com/office/officeart/2008/layout/LinedList"/>
    <dgm:cxn modelId="{E6B1A62D-FFC2-5E4E-A41F-AF08B26A2D49}" type="presOf" srcId="{2D1B4CB1-E7DB-4D07-B3F5-46A00C2671F1}" destId="{EA16A95D-79A9-9245-B3E0-A75831616CB4}" srcOrd="0" destOrd="0" presId="urn:microsoft.com/office/officeart/2008/layout/LinedList"/>
    <dgm:cxn modelId="{7D91DA3A-D572-BA40-9E49-CA0CE02D383E}" type="presOf" srcId="{F0EE31A5-BFD8-4A4D-8689-746B7108A3ED}" destId="{5C6EFE2B-E528-7543-B39C-2DB29B4A9F42}" srcOrd="0" destOrd="0" presId="urn:microsoft.com/office/officeart/2008/layout/LinedList"/>
    <dgm:cxn modelId="{A316B946-F6A8-1647-A0CF-62C0A79EED39}" type="presOf" srcId="{4DE0E69C-C486-41E0-A070-DBC0FEA6FC64}" destId="{1B009BA7-7C3D-F645-B095-B02506ECDDBA}" srcOrd="0" destOrd="0" presId="urn:microsoft.com/office/officeart/2008/layout/LinedList"/>
    <dgm:cxn modelId="{86018681-5836-472C-B822-C7A11F7FAE1A}" srcId="{F0EE31A5-BFD8-4A4D-8689-746B7108A3ED}" destId="{4DE0E69C-C486-41E0-A070-DBC0FEA6FC64}" srcOrd="2" destOrd="0" parTransId="{033DFA93-D942-486B-90A7-FD487FDCCFC4}" sibTransId="{74A72D1A-0052-4EFD-A085-1CCA5F9BCA74}"/>
    <dgm:cxn modelId="{74C4B587-3134-449F-916F-32064415DCF5}" srcId="{F0EE31A5-BFD8-4A4D-8689-746B7108A3ED}" destId="{2D1B4CB1-E7DB-4D07-B3F5-46A00C2671F1}" srcOrd="3" destOrd="0" parTransId="{D2164D66-815D-4D67-8860-BCE3E6083F39}" sibTransId="{C847D70A-085E-4E28-946F-C917BE024F27}"/>
    <dgm:cxn modelId="{040E318C-44AC-784A-8342-2662675C6359}" type="presOf" srcId="{F4C31F1C-2889-4D54-8372-B578C85A4E34}" destId="{5377A237-117B-2D4E-A13F-EB8860D0C163}" srcOrd="0" destOrd="0" presId="urn:microsoft.com/office/officeart/2008/layout/LinedList"/>
    <dgm:cxn modelId="{1C51A68F-7176-45B4-9553-43333FEF6D1B}" srcId="{F0EE31A5-BFD8-4A4D-8689-746B7108A3ED}" destId="{F4C31F1C-2889-4D54-8372-B578C85A4E34}" srcOrd="1" destOrd="0" parTransId="{86A3C271-FCD0-43E1-A379-879A9371124C}" sibTransId="{8BAAC094-AB72-45B5-ACA5-46018ADEAE57}"/>
    <dgm:cxn modelId="{C3EDB1D0-8A5A-43AC-A5F2-9DEE915047B7}" srcId="{F0EE31A5-BFD8-4A4D-8689-746B7108A3ED}" destId="{F4C70AD5-AC49-428B-9D27-D241147E1C24}" srcOrd="0" destOrd="0" parTransId="{73F33AEC-4BC5-46F7-AF08-2AF0A3CB580A}" sibTransId="{31E59EA4-D054-4CDF-A15C-6F71728B55A3}"/>
    <dgm:cxn modelId="{AA43E2DC-278F-D94D-B28B-5C21764B6C9F}" type="presParOf" srcId="{5C6EFE2B-E528-7543-B39C-2DB29B4A9F42}" destId="{C2BD6F91-1785-9849-86E9-407545198592}" srcOrd="0" destOrd="0" presId="urn:microsoft.com/office/officeart/2008/layout/LinedList"/>
    <dgm:cxn modelId="{A61B3594-47D3-514D-AEC7-6DF3A4DB4801}" type="presParOf" srcId="{5C6EFE2B-E528-7543-B39C-2DB29B4A9F42}" destId="{1177D7A8-77D4-8F40-BAB8-AA51651954F3}" srcOrd="1" destOrd="0" presId="urn:microsoft.com/office/officeart/2008/layout/LinedList"/>
    <dgm:cxn modelId="{6267F167-B55E-5342-ACBE-B3A608555A33}" type="presParOf" srcId="{1177D7A8-77D4-8F40-BAB8-AA51651954F3}" destId="{A7B2046A-5046-BA42-9703-CF848738FC70}" srcOrd="0" destOrd="0" presId="urn:microsoft.com/office/officeart/2008/layout/LinedList"/>
    <dgm:cxn modelId="{F9E04D8B-DCD2-094B-8BB1-87A1CBC8BC24}" type="presParOf" srcId="{1177D7A8-77D4-8F40-BAB8-AA51651954F3}" destId="{3F36386F-3AD1-A04E-905D-4CB67A3F90B6}" srcOrd="1" destOrd="0" presId="urn:microsoft.com/office/officeart/2008/layout/LinedList"/>
    <dgm:cxn modelId="{B64CEF03-970B-2F4F-B853-AC18A4AFB5CB}" type="presParOf" srcId="{5C6EFE2B-E528-7543-B39C-2DB29B4A9F42}" destId="{5DF697DA-AF83-6544-AFA1-90D06D799BF9}" srcOrd="2" destOrd="0" presId="urn:microsoft.com/office/officeart/2008/layout/LinedList"/>
    <dgm:cxn modelId="{987EBFAD-AC44-BC45-9CAF-032785A2D94F}" type="presParOf" srcId="{5C6EFE2B-E528-7543-B39C-2DB29B4A9F42}" destId="{7D340F3B-801F-6B4A-9768-81B52D8E1D7C}" srcOrd="3" destOrd="0" presId="urn:microsoft.com/office/officeart/2008/layout/LinedList"/>
    <dgm:cxn modelId="{96FC9026-C7A1-F444-8D7A-8C9A93622F3B}" type="presParOf" srcId="{7D340F3B-801F-6B4A-9768-81B52D8E1D7C}" destId="{5377A237-117B-2D4E-A13F-EB8860D0C163}" srcOrd="0" destOrd="0" presId="urn:microsoft.com/office/officeart/2008/layout/LinedList"/>
    <dgm:cxn modelId="{91E4AADD-49FC-EF4A-A0E7-936E84E14C1E}" type="presParOf" srcId="{7D340F3B-801F-6B4A-9768-81B52D8E1D7C}" destId="{3210DE6C-E0C6-984B-AEBE-610603F4E3ED}" srcOrd="1" destOrd="0" presId="urn:microsoft.com/office/officeart/2008/layout/LinedList"/>
    <dgm:cxn modelId="{2E23FFEE-09E8-CB4A-9A60-0E46CEE01237}" type="presParOf" srcId="{5C6EFE2B-E528-7543-B39C-2DB29B4A9F42}" destId="{4376BBD4-088C-1A47-B52E-BA2500D58DE1}" srcOrd="4" destOrd="0" presId="urn:microsoft.com/office/officeart/2008/layout/LinedList"/>
    <dgm:cxn modelId="{B07EEAD7-99B5-2040-AFE0-5F1543EE8F23}" type="presParOf" srcId="{5C6EFE2B-E528-7543-B39C-2DB29B4A9F42}" destId="{F1120AAF-CB73-6A4A-9845-1CC6FA25EE88}" srcOrd="5" destOrd="0" presId="urn:microsoft.com/office/officeart/2008/layout/LinedList"/>
    <dgm:cxn modelId="{F9724B9B-AAAF-4C43-B0CD-658242225C2A}" type="presParOf" srcId="{F1120AAF-CB73-6A4A-9845-1CC6FA25EE88}" destId="{1B009BA7-7C3D-F645-B095-B02506ECDDBA}" srcOrd="0" destOrd="0" presId="urn:microsoft.com/office/officeart/2008/layout/LinedList"/>
    <dgm:cxn modelId="{93DB2876-B7A5-F441-8FE1-D88AB814F1C6}" type="presParOf" srcId="{F1120AAF-CB73-6A4A-9845-1CC6FA25EE88}" destId="{6A63A18F-1534-DF4A-8B41-4B5151EB4DDA}" srcOrd="1" destOrd="0" presId="urn:microsoft.com/office/officeart/2008/layout/LinedList"/>
    <dgm:cxn modelId="{AE41F748-EF06-F34F-A2DF-3913C3FD09A3}" type="presParOf" srcId="{5C6EFE2B-E528-7543-B39C-2DB29B4A9F42}" destId="{A6D2D1C3-C65B-2748-B955-9AD63091C683}" srcOrd="6" destOrd="0" presId="urn:microsoft.com/office/officeart/2008/layout/LinedList"/>
    <dgm:cxn modelId="{6DA3ED26-FF1A-7046-A8AC-A297B5F75FAF}" type="presParOf" srcId="{5C6EFE2B-E528-7543-B39C-2DB29B4A9F42}" destId="{3D87AE3B-1CAD-6B4C-AD6F-1189C38148BB}" srcOrd="7" destOrd="0" presId="urn:microsoft.com/office/officeart/2008/layout/LinedList"/>
    <dgm:cxn modelId="{38F72C15-9BB5-9C4B-B829-0091829FA6CA}" type="presParOf" srcId="{3D87AE3B-1CAD-6B4C-AD6F-1189C38148BB}" destId="{EA16A95D-79A9-9245-B3E0-A75831616CB4}" srcOrd="0" destOrd="0" presId="urn:microsoft.com/office/officeart/2008/layout/LinedList"/>
    <dgm:cxn modelId="{47D690E3-6921-BD42-B97A-B97F932B44DF}" type="presParOf" srcId="{3D87AE3B-1CAD-6B4C-AD6F-1189C38148BB}" destId="{F8ACE5FD-9E84-5240-AAD0-2D81E96911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7B4426-D88B-4FCA-BCF4-2E74518C53B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CB3FDA1-2403-4FFE-81B3-54A7DC5EFCA0}">
      <dgm:prSet/>
      <dgm:spPr/>
      <dgm:t>
        <a:bodyPr/>
        <a:lstStyle/>
        <a:p>
          <a:r>
            <a:rPr lang="en-US"/>
            <a:t>Ma, J., Stahl, L., &amp; Knotts, E. (2018). Emerging roles of health information professionals for library and information science curriculum development: a scoping review. </a:t>
          </a:r>
          <a:r>
            <a:rPr lang="en-US" i="1"/>
            <a:t>Journal of the Medical Library Association: JMLA</a:t>
          </a:r>
          <a:r>
            <a:rPr lang="en-US"/>
            <a:t>, 106(4), 432.</a:t>
          </a:r>
        </a:p>
      </dgm:t>
    </dgm:pt>
    <dgm:pt modelId="{6D34C8D3-9F01-45B9-8B07-C0FE5CD9F483}" type="parTrans" cxnId="{993CD776-C1C3-4998-88C0-56E621B2A1FF}">
      <dgm:prSet/>
      <dgm:spPr/>
      <dgm:t>
        <a:bodyPr/>
        <a:lstStyle/>
        <a:p>
          <a:endParaRPr lang="en-US"/>
        </a:p>
      </dgm:t>
    </dgm:pt>
    <dgm:pt modelId="{231E9A31-D02A-4CF3-82A9-F7B94FC42A87}" type="sibTrans" cxnId="{993CD776-C1C3-4998-88C0-56E621B2A1FF}">
      <dgm:prSet/>
      <dgm:spPr/>
      <dgm:t>
        <a:bodyPr/>
        <a:lstStyle/>
        <a:p>
          <a:endParaRPr lang="en-US"/>
        </a:p>
      </dgm:t>
    </dgm:pt>
    <dgm:pt modelId="{551E5416-5D97-4C0C-8076-1A22F4B26185}">
      <dgm:prSet/>
      <dgm:spPr/>
      <dgm:t>
        <a:bodyPr/>
        <a:lstStyle/>
        <a:p>
          <a:r>
            <a:rPr lang="en-US"/>
            <a:t>Matthews, D. D., &amp; Lee, J. G. (2014). A profile of North Carolina lesbian, gay, and bisexual health disparities, 2011. </a:t>
          </a:r>
          <a:r>
            <a:rPr lang="en-US" i="1"/>
            <a:t>American journal of public health</a:t>
          </a:r>
          <a:r>
            <a:rPr lang="en-US"/>
            <a:t>, </a:t>
          </a:r>
          <a:r>
            <a:rPr lang="en-US" i="1"/>
            <a:t>104</a:t>
          </a:r>
          <a:r>
            <a:rPr lang="en-US"/>
            <a:t>(6), e98-e105.</a:t>
          </a:r>
        </a:p>
      </dgm:t>
    </dgm:pt>
    <dgm:pt modelId="{D32B3432-2F7F-49F0-9944-50D51EFDA782}" type="parTrans" cxnId="{6A1BD2A5-4957-4165-90C5-9D265F3E4AE9}">
      <dgm:prSet/>
      <dgm:spPr/>
      <dgm:t>
        <a:bodyPr/>
        <a:lstStyle/>
        <a:p>
          <a:endParaRPr lang="en-US"/>
        </a:p>
      </dgm:t>
    </dgm:pt>
    <dgm:pt modelId="{1D9D382B-8C7E-43A7-AC35-01D5C892D367}" type="sibTrans" cxnId="{6A1BD2A5-4957-4165-90C5-9D265F3E4AE9}">
      <dgm:prSet/>
      <dgm:spPr/>
      <dgm:t>
        <a:bodyPr/>
        <a:lstStyle/>
        <a:p>
          <a:endParaRPr lang="en-US"/>
        </a:p>
      </dgm:t>
    </dgm:pt>
    <dgm:pt modelId="{974713F5-BC62-4D9B-ADF1-D3BC3FCA7D32}">
      <dgm:prSet/>
      <dgm:spPr/>
      <dgm:t>
        <a:bodyPr/>
        <a:lstStyle/>
        <a:p>
          <a:r>
            <a:rPr lang="en-US"/>
            <a:t>Morgan, A. &amp; Ziglio, E. (2006) Foreword. In: </a:t>
          </a:r>
          <a:r>
            <a:rPr lang="en-US" i="1"/>
            <a:t>Capability and resilience: beating the odds.</a:t>
          </a:r>
          <a:r>
            <a:rPr lang="en-US"/>
            <a:t> Department of Epidemiology and Public Health, University College London, London.</a:t>
          </a:r>
        </a:p>
      </dgm:t>
    </dgm:pt>
    <dgm:pt modelId="{36C5A83F-3A99-4017-AAC1-D201B44813DF}" type="parTrans" cxnId="{647DABE9-3D2C-4C8E-8580-9BE1B3F6367C}">
      <dgm:prSet/>
      <dgm:spPr/>
      <dgm:t>
        <a:bodyPr/>
        <a:lstStyle/>
        <a:p>
          <a:endParaRPr lang="en-US"/>
        </a:p>
      </dgm:t>
    </dgm:pt>
    <dgm:pt modelId="{7B487C1D-9931-4306-BFF7-737B09FA8049}" type="sibTrans" cxnId="{647DABE9-3D2C-4C8E-8580-9BE1B3F6367C}">
      <dgm:prSet/>
      <dgm:spPr/>
      <dgm:t>
        <a:bodyPr/>
        <a:lstStyle/>
        <a:p>
          <a:endParaRPr lang="en-US"/>
        </a:p>
      </dgm:t>
    </dgm:pt>
    <dgm:pt modelId="{3F60C45B-8054-4FFC-91C4-E709B51FEFE1}">
      <dgm:prSet/>
      <dgm:spPr/>
      <dgm:t>
        <a:bodyPr/>
        <a:lstStyle/>
        <a:p>
          <a:r>
            <a:rPr lang="en-US"/>
            <a:t>Morris, M., &amp; Hawkins, B. (2016). Towards a new specialization in health librarianship: LGBTQ health. </a:t>
          </a:r>
          <a:r>
            <a:rPr lang="en-US" i="1"/>
            <a:t>Journal of the Canadian Health Libraries Association</a:t>
          </a:r>
          <a:r>
            <a:rPr lang="en-US"/>
            <a:t>, 37(1), 20-23.</a:t>
          </a:r>
        </a:p>
      </dgm:t>
    </dgm:pt>
    <dgm:pt modelId="{D86FC45C-C4A6-4305-A72E-FCB370BFE6D5}" type="parTrans" cxnId="{25C460F0-4FB4-4F95-830A-1CEF24B9797F}">
      <dgm:prSet/>
      <dgm:spPr/>
      <dgm:t>
        <a:bodyPr/>
        <a:lstStyle/>
        <a:p>
          <a:endParaRPr lang="en-US"/>
        </a:p>
      </dgm:t>
    </dgm:pt>
    <dgm:pt modelId="{81428148-8090-4C0F-BBEB-E259394F2D68}" type="sibTrans" cxnId="{25C460F0-4FB4-4F95-830A-1CEF24B9797F}">
      <dgm:prSet/>
      <dgm:spPr/>
      <dgm:t>
        <a:bodyPr/>
        <a:lstStyle/>
        <a:p>
          <a:endParaRPr lang="en-US"/>
        </a:p>
      </dgm:t>
    </dgm:pt>
    <dgm:pt modelId="{569DC2D8-0092-8C45-A12E-FD101C52E6F5}" type="pres">
      <dgm:prSet presAssocID="{187B4426-D88B-4FCA-BCF4-2E74518C53BF}" presName="vert0" presStyleCnt="0">
        <dgm:presLayoutVars>
          <dgm:dir/>
          <dgm:animOne val="branch"/>
          <dgm:animLvl val="lvl"/>
        </dgm:presLayoutVars>
      </dgm:prSet>
      <dgm:spPr/>
    </dgm:pt>
    <dgm:pt modelId="{0D50E5CE-1315-4A45-A41F-59016CE43E5D}" type="pres">
      <dgm:prSet presAssocID="{7CB3FDA1-2403-4FFE-81B3-54A7DC5EFCA0}" presName="thickLine" presStyleLbl="alignNode1" presStyleIdx="0" presStyleCnt="4"/>
      <dgm:spPr/>
    </dgm:pt>
    <dgm:pt modelId="{6F2D75B7-AFC4-A44B-B45E-FB20E25F626F}" type="pres">
      <dgm:prSet presAssocID="{7CB3FDA1-2403-4FFE-81B3-54A7DC5EFCA0}" presName="horz1" presStyleCnt="0"/>
      <dgm:spPr/>
    </dgm:pt>
    <dgm:pt modelId="{1147037C-EAE0-9141-B212-0D51FF09114A}" type="pres">
      <dgm:prSet presAssocID="{7CB3FDA1-2403-4FFE-81B3-54A7DC5EFCA0}" presName="tx1" presStyleLbl="revTx" presStyleIdx="0" presStyleCnt="4"/>
      <dgm:spPr/>
    </dgm:pt>
    <dgm:pt modelId="{B4071784-AA57-8C43-81BF-8035FC2890F7}" type="pres">
      <dgm:prSet presAssocID="{7CB3FDA1-2403-4FFE-81B3-54A7DC5EFCA0}" presName="vert1" presStyleCnt="0"/>
      <dgm:spPr/>
    </dgm:pt>
    <dgm:pt modelId="{7160E6D7-8171-334F-B706-11FF3B4926D4}" type="pres">
      <dgm:prSet presAssocID="{551E5416-5D97-4C0C-8076-1A22F4B26185}" presName="thickLine" presStyleLbl="alignNode1" presStyleIdx="1" presStyleCnt="4"/>
      <dgm:spPr/>
    </dgm:pt>
    <dgm:pt modelId="{E2CB39A2-3403-394F-B90F-8289519A85A0}" type="pres">
      <dgm:prSet presAssocID="{551E5416-5D97-4C0C-8076-1A22F4B26185}" presName="horz1" presStyleCnt="0"/>
      <dgm:spPr/>
    </dgm:pt>
    <dgm:pt modelId="{CF8DE024-FB26-3443-99D7-E69E9AAECB7D}" type="pres">
      <dgm:prSet presAssocID="{551E5416-5D97-4C0C-8076-1A22F4B26185}" presName="tx1" presStyleLbl="revTx" presStyleIdx="1" presStyleCnt="4"/>
      <dgm:spPr/>
    </dgm:pt>
    <dgm:pt modelId="{0FD1996D-9868-224B-8424-84C31ABA6146}" type="pres">
      <dgm:prSet presAssocID="{551E5416-5D97-4C0C-8076-1A22F4B26185}" presName="vert1" presStyleCnt="0"/>
      <dgm:spPr/>
    </dgm:pt>
    <dgm:pt modelId="{2ABEF39B-7F5B-D04B-B116-EFF733BFA36E}" type="pres">
      <dgm:prSet presAssocID="{974713F5-BC62-4D9B-ADF1-D3BC3FCA7D32}" presName="thickLine" presStyleLbl="alignNode1" presStyleIdx="2" presStyleCnt="4"/>
      <dgm:spPr/>
    </dgm:pt>
    <dgm:pt modelId="{640A80E5-3A1F-8C4F-A013-B9C4625B1173}" type="pres">
      <dgm:prSet presAssocID="{974713F5-BC62-4D9B-ADF1-D3BC3FCA7D32}" presName="horz1" presStyleCnt="0"/>
      <dgm:spPr/>
    </dgm:pt>
    <dgm:pt modelId="{C3543737-B590-EF42-AF13-CAC908360408}" type="pres">
      <dgm:prSet presAssocID="{974713F5-BC62-4D9B-ADF1-D3BC3FCA7D32}" presName="tx1" presStyleLbl="revTx" presStyleIdx="2" presStyleCnt="4"/>
      <dgm:spPr/>
    </dgm:pt>
    <dgm:pt modelId="{30E5999C-95A0-0D4C-AFCE-26CAAAB0960A}" type="pres">
      <dgm:prSet presAssocID="{974713F5-BC62-4D9B-ADF1-D3BC3FCA7D32}" presName="vert1" presStyleCnt="0"/>
      <dgm:spPr/>
    </dgm:pt>
    <dgm:pt modelId="{14C10564-A26E-F04E-8D5F-231EA97358FE}" type="pres">
      <dgm:prSet presAssocID="{3F60C45B-8054-4FFC-91C4-E709B51FEFE1}" presName="thickLine" presStyleLbl="alignNode1" presStyleIdx="3" presStyleCnt="4"/>
      <dgm:spPr/>
    </dgm:pt>
    <dgm:pt modelId="{0EA42D1E-AC09-304A-9CCF-952AEFAC4559}" type="pres">
      <dgm:prSet presAssocID="{3F60C45B-8054-4FFC-91C4-E709B51FEFE1}" presName="horz1" presStyleCnt="0"/>
      <dgm:spPr/>
    </dgm:pt>
    <dgm:pt modelId="{AEBEEE20-54BC-EF4B-9E59-3429FBE4DDE3}" type="pres">
      <dgm:prSet presAssocID="{3F60C45B-8054-4FFC-91C4-E709B51FEFE1}" presName="tx1" presStyleLbl="revTx" presStyleIdx="3" presStyleCnt="4"/>
      <dgm:spPr/>
    </dgm:pt>
    <dgm:pt modelId="{FC8B1B6F-2DA4-B849-9363-C9E415B8A5D9}" type="pres">
      <dgm:prSet presAssocID="{3F60C45B-8054-4FFC-91C4-E709B51FEFE1}" presName="vert1" presStyleCnt="0"/>
      <dgm:spPr/>
    </dgm:pt>
  </dgm:ptLst>
  <dgm:cxnLst>
    <dgm:cxn modelId="{0626AA11-1D01-2347-8445-96218041BB85}" type="presOf" srcId="{551E5416-5D97-4C0C-8076-1A22F4B26185}" destId="{CF8DE024-FB26-3443-99D7-E69E9AAECB7D}" srcOrd="0" destOrd="0" presId="urn:microsoft.com/office/officeart/2008/layout/LinedList"/>
    <dgm:cxn modelId="{56DF4B29-BA25-2742-AB33-EF2C251B7C15}" type="presOf" srcId="{187B4426-D88B-4FCA-BCF4-2E74518C53BF}" destId="{569DC2D8-0092-8C45-A12E-FD101C52E6F5}" srcOrd="0" destOrd="0" presId="urn:microsoft.com/office/officeart/2008/layout/LinedList"/>
    <dgm:cxn modelId="{554C4D60-546B-5E49-B509-4BB420AD0714}" type="presOf" srcId="{7CB3FDA1-2403-4FFE-81B3-54A7DC5EFCA0}" destId="{1147037C-EAE0-9141-B212-0D51FF09114A}" srcOrd="0" destOrd="0" presId="urn:microsoft.com/office/officeart/2008/layout/LinedList"/>
    <dgm:cxn modelId="{375DD241-AB64-7D45-A243-FD3E356A7C75}" type="presOf" srcId="{974713F5-BC62-4D9B-ADF1-D3BC3FCA7D32}" destId="{C3543737-B590-EF42-AF13-CAC908360408}" srcOrd="0" destOrd="0" presId="urn:microsoft.com/office/officeart/2008/layout/LinedList"/>
    <dgm:cxn modelId="{993CD776-C1C3-4998-88C0-56E621B2A1FF}" srcId="{187B4426-D88B-4FCA-BCF4-2E74518C53BF}" destId="{7CB3FDA1-2403-4FFE-81B3-54A7DC5EFCA0}" srcOrd="0" destOrd="0" parTransId="{6D34C8D3-9F01-45B9-8B07-C0FE5CD9F483}" sibTransId="{231E9A31-D02A-4CF3-82A9-F7B94FC42A87}"/>
    <dgm:cxn modelId="{6A1BD2A5-4957-4165-90C5-9D265F3E4AE9}" srcId="{187B4426-D88B-4FCA-BCF4-2E74518C53BF}" destId="{551E5416-5D97-4C0C-8076-1A22F4B26185}" srcOrd="1" destOrd="0" parTransId="{D32B3432-2F7F-49F0-9944-50D51EFDA782}" sibTransId="{1D9D382B-8C7E-43A7-AC35-01D5C892D367}"/>
    <dgm:cxn modelId="{D4D71BA6-2ACE-1D40-9994-C0D36A80154A}" type="presOf" srcId="{3F60C45B-8054-4FFC-91C4-E709B51FEFE1}" destId="{AEBEEE20-54BC-EF4B-9E59-3429FBE4DDE3}" srcOrd="0" destOrd="0" presId="urn:microsoft.com/office/officeart/2008/layout/LinedList"/>
    <dgm:cxn modelId="{647DABE9-3D2C-4C8E-8580-9BE1B3F6367C}" srcId="{187B4426-D88B-4FCA-BCF4-2E74518C53BF}" destId="{974713F5-BC62-4D9B-ADF1-D3BC3FCA7D32}" srcOrd="2" destOrd="0" parTransId="{36C5A83F-3A99-4017-AAC1-D201B44813DF}" sibTransId="{7B487C1D-9931-4306-BFF7-737B09FA8049}"/>
    <dgm:cxn modelId="{25C460F0-4FB4-4F95-830A-1CEF24B9797F}" srcId="{187B4426-D88B-4FCA-BCF4-2E74518C53BF}" destId="{3F60C45B-8054-4FFC-91C4-E709B51FEFE1}" srcOrd="3" destOrd="0" parTransId="{D86FC45C-C4A6-4305-A72E-FCB370BFE6D5}" sibTransId="{81428148-8090-4C0F-BBEB-E259394F2D68}"/>
    <dgm:cxn modelId="{2EBA1916-0101-8741-B2E7-549EF818F247}" type="presParOf" srcId="{569DC2D8-0092-8C45-A12E-FD101C52E6F5}" destId="{0D50E5CE-1315-4A45-A41F-59016CE43E5D}" srcOrd="0" destOrd="0" presId="urn:microsoft.com/office/officeart/2008/layout/LinedList"/>
    <dgm:cxn modelId="{A649E418-D380-C648-B00F-2F6036CFDEB6}" type="presParOf" srcId="{569DC2D8-0092-8C45-A12E-FD101C52E6F5}" destId="{6F2D75B7-AFC4-A44B-B45E-FB20E25F626F}" srcOrd="1" destOrd="0" presId="urn:microsoft.com/office/officeart/2008/layout/LinedList"/>
    <dgm:cxn modelId="{9EC28E77-ED87-034C-8E47-4A04BFEEBE85}" type="presParOf" srcId="{6F2D75B7-AFC4-A44B-B45E-FB20E25F626F}" destId="{1147037C-EAE0-9141-B212-0D51FF09114A}" srcOrd="0" destOrd="0" presId="urn:microsoft.com/office/officeart/2008/layout/LinedList"/>
    <dgm:cxn modelId="{66C72839-D3E9-6D4D-AC28-4CDB6B3CC8D9}" type="presParOf" srcId="{6F2D75B7-AFC4-A44B-B45E-FB20E25F626F}" destId="{B4071784-AA57-8C43-81BF-8035FC2890F7}" srcOrd="1" destOrd="0" presId="urn:microsoft.com/office/officeart/2008/layout/LinedList"/>
    <dgm:cxn modelId="{438A99F8-1AA1-0248-8083-1DC53485C1D4}" type="presParOf" srcId="{569DC2D8-0092-8C45-A12E-FD101C52E6F5}" destId="{7160E6D7-8171-334F-B706-11FF3B4926D4}" srcOrd="2" destOrd="0" presId="urn:microsoft.com/office/officeart/2008/layout/LinedList"/>
    <dgm:cxn modelId="{A77D9C77-E658-D243-BFD5-5D8B5E9A9479}" type="presParOf" srcId="{569DC2D8-0092-8C45-A12E-FD101C52E6F5}" destId="{E2CB39A2-3403-394F-B90F-8289519A85A0}" srcOrd="3" destOrd="0" presId="urn:microsoft.com/office/officeart/2008/layout/LinedList"/>
    <dgm:cxn modelId="{76E8A7B4-7238-A843-ACA8-6F479496FE9E}" type="presParOf" srcId="{E2CB39A2-3403-394F-B90F-8289519A85A0}" destId="{CF8DE024-FB26-3443-99D7-E69E9AAECB7D}" srcOrd="0" destOrd="0" presId="urn:microsoft.com/office/officeart/2008/layout/LinedList"/>
    <dgm:cxn modelId="{7C5FB6A6-641E-D64F-8F0E-9091ECFCBA8B}" type="presParOf" srcId="{E2CB39A2-3403-394F-B90F-8289519A85A0}" destId="{0FD1996D-9868-224B-8424-84C31ABA6146}" srcOrd="1" destOrd="0" presId="urn:microsoft.com/office/officeart/2008/layout/LinedList"/>
    <dgm:cxn modelId="{4E741AF1-D8EE-6B42-AC86-6B5A4773E080}" type="presParOf" srcId="{569DC2D8-0092-8C45-A12E-FD101C52E6F5}" destId="{2ABEF39B-7F5B-D04B-B116-EFF733BFA36E}" srcOrd="4" destOrd="0" presId="urn:microsoft.com/office/officeart/2008/layout/LinedList"/>
    <dgm:cxn modelId="{DE510457-93A1-6441-9F75-D6E01E19D97D}" type="presParOf" srcId="{569DC2D8-0092-8C45-A12E-FD101C52E6F5}" destId="{640A80E5-3A1F-8C4F-A013-B9C4625B1173}" srcOrd="5" destOrd="0" presId="urn:microsoft.com/office/officeart/2008/layout/LinedList"/>
    <dgm:cxn modelId="{071A4426-D833-7449-A8A4-8D3EF936B254}" type="presParOf" srcId="{640A80E5-3A1F-8C4F-A013-B9C4625B1173}" destId="{C3543737-B590-EF42-AF13-CAC908360408}" srcOrd="0" destOrd="0" presId="urn:microsoft.com/office/officeart/2008/layout/LinedList"/>
    <dgm:cxn modelId="{8DE35C76-92AA-3949-A372-91693DD5DE7A}" type="presParOf" srcId="{640A80E5-3A1F-8C4F-A013-B9C4625B1173}" destId="{30E5999C-95A0-0D4C-AFCE-26CAAAB0960A}" srcOrd="1" destOrd="0" presId="urn:microsoft.com/office/officeart/2008/layout/LinedList"/>
    <dgm:cxn modelId="{6674791A-BC01-F249-A85F-BE3A7DC7CF16}" type="presParOf" srcId="{569DC2D8-0092-8C45-A12E-FD101C52E6F5}" destId="{14C10564-A26E-F04E-8D5F-231EA97358FE}" srcOrd="6" destOrd="0" presId="urn:microsoft.com/office/officeart/2008/layout/LinedList"/>
    <dgm:cxn modelId="{D39B6F59-04E6-C84C-AC43-787914FF2476}" type="presParOf" srcId="{569DC2D8-0092-8C45-A12E-FD101C52E6F5}" destId="{0EA42D1E-AC09-304A-9CCF-952AEFAC4559}" srcOrd="7" destOrd="0" presId="urn:microsoft.com/office/officeart/2008/layout/LinedList"/>
    <dgm:cxn modelId="{2D38591A-AB4C-DC49-8F5E-1D4F9BD4929B}" type="presParOf" srcId="{0EA42D1E-AC09-304A-9CCF-952AEFAC4559}" destId="{AEBEEE20-54BC-EF4B-9E59-3429FBE4DDE3}" srcOrd="0" destOrd="0" presId="urn:microsoft.com/office/officeart/2008/layout/LinedList"/>
    <dgm:cxn modelId="{7B291E7E-65C2-5741-83D1-BF5723965E18}" type="presParOf" srcId="{0EA42D1E-AC09-304A-9CCF-952AEFAC4559}" destId="{FC8B1B6F-2DA4-B849-9363-C9E415B8A5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724049-07D3-43E6-AFDE-6061098B8DD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1D1638D-BE5E-4E46-8E41-6C6458506930}">
      <dgm:prSet/>
      <dgm:spPr/>
      <dgm:t>
        <a:bodyPr/>
        <a:lstStyle/>
        <a:p>
          <a:r>
            <a:rPr lang="en-US"/>
            <a:t>Olsson, M. (2005). Beyond ‘needy’individuals: conceptualizing information behavior. </a:t>
          </a:r>
          <a:r>
            <a:rPr lang="en-US" i="1"/>
            <a:t>Proceedings of the American Society for Information Science and Technology</a:t>
          </a:r>
          <a:r>
            <a:rPr lang="en-US"/>
            <a:t>, </a:t>
          </a:r>
          <a:r>
            <a:rPr lang="en-US" i="1"/>
            <a:t>42</a:t>
          </a:r>
          <a:r>
            <a:rPr lang="en-US"/>
            <a:t>(1).</a:t>
          </a:r>
        </a:p>
      </dgm:t>
    </dgm:pt>
    <dgm:pt modelId="{5866F3EA-BF5B-4310-B7EC-C52E5692FEE8}" type="parTrans" cxnId="{67570352-4FB2-4878-939D-DD309B62B0AB}">
      <dgm:prSet/>
      <dgm:spPr/>
      <dgm:t>
        <a:bodyPr/>
        <a:lstStyle/>
        <a:p>
          <a:endParaRPr lang="en-US"/>
        </a:p>
      </dgm:t>
    </dgm:pt>
    <dgm:pt modelId="{3DE5278A-CA88-4C5B-9FFB-9385A62B0491}" type="sibTrans" cxnId="{67570352-4FB2-4878-939D-DD309B62B0AB}">
      <dgm:prSet/>
      <dgm:spPr/>
      <dgm:t>
        <a:bodyPr/>
        <a:lstStyle/>
        <a:p>
          <a:endParaRPr lang="en-US"/>
        </a:p>
      </dgm:t>
    </dgm:pt>
    <dgm:pt modelId="{458F3328-6B9F-40BD-88C1-5E89A34B605B}">
      <dgm:prSet/>
      <dgm:spPr/>
      <dgm:t>
        <a:bodyPr/>
        <a:lstStyle/>
        <a:p>
          <a:r>
            <a:rPr lang="en-US"/>
            <a:t>Pollack, H. (2008). Moral, prudential, and political arguments about harm reduction. </a:t>
          </a:r>
          <a:r>
            <a:rPr lang="en-US" i="1"/>
            <a:t>Contemporary Drug Problems</a:t>
          </a:r>
          <a:r>
            <a:rPr lang="en-US"/>
            <a:t>, 35, 211 - 239.</a:t>
          </a:r>
        </a:p>
      </dgm:t>
    </dgm:pt>
    <dgm:pt modelId="{6B316223-D47B-4FEB-B95B-AAE65C3F2E81}" type="parTrans" cxnId="{C5ABA2A5-767E-4779-BEDC-06310352C771}">
      <dgm:prSet/>
      <dgm:spPr/>
      <dgm:t>
        <a:bodyPr/>
        <a:lstStyle/>
        <a:p>
          <a:endParaRPr lang="en-US"/>
        </a:p>
      </dgm:t>
    </dgm:pt>
    <dgm:pt modelId="{3A4975D5-005A-4529-B2DE-451D273C8A11}" type="sibTrans" cxnId="{C5ABA2A5-767E-4779-BEDC-06310352C771}">
      <dgm:prSet/>
      <dgm:spPr/>
      <dgm:t>
        <a:bodyPr/>
        <a:lstStyle/>
        <a:p>
          <a:endParaRPr lang="en-US"/>
        </a:p>
      </dgm:t>
    </dgm:pt>
    <dgm:pt modelId="{E469E058-BEA1-46F8-936E-7D28CAFDAC94}">
      <dgm:prSet/>
      <dgm:spPr/>
      <dgm:t>
        <a:bodyPr/>
        <a:lstStyle/>
        <a:p>
          <a:r>
            <a:rPr lang="en-US"/>
            <a:t>Raj, S., Sharma, V. L., Singh, A., &amp; Goel, S. (2015). The health information seeking behaviour and needs of community health workers in C handigarh in N orthern I ndia. </a:t>
          </a:r>
          <a:r>
            <a:rPr lang="en-US" i="1"/>
            <a:t>Health Information &amp; Libraries Journal</a:t>
          </a:r>
          <a:r>
            <a:rPr lang="en-US"/>
            <a:t>, </a:t>
          </a:r>
          <a:r>
            <a:rPr lang="en-US" i="1"/>
            <a:t>32</a:t>
          </a:r>
          <a:r>
            <a:rPr lang="en-US"/>
            <a:t>(2), 143-149.</a:t>
          </a:r>
        </a:p>
      </dgm:t>
    </dgm:pt>
    <dgm:pt modelId="{D747B99B-A49A-43C4-B889-A3FAECCC14B5}" type="parTrans" cxnId="{DBF0DF2C-325B-49E8-A4B9-171CFA7426F5}">
      <dgm:prSet/>
      <dgm:spPr/>
      <dgm:t>
        <a:bodyPr/>
        <a:lstStyle/>
        <a:p>
          <a:endParaRPr lang="en-US"/>
        </a:p>
      </dgm:t>
    </dgm:pt>
    <dgm:pt modelId="{6CC6ADB4-434D-4077-9F2C-F6EB5366ABAE}" type="sibTrans" cxnId="{DBF0DF2C-325B-49E8-A4B9-171CFA7426F5}">
      <dgm:prSet/>
      <dgm:spPr/>
      <dgm:t>
        <a:bodyPr/>
        <a:lstStyle/>
        <a:p>
          <a:endParaRPr lang="en-US"/>
        </a:p>
      </dgm:t>
    </dgm:pt>
    <dgm:pt modelId="{C4EEDCCA-1CD6-4979-AE9B-3C61B431205C}">
      <dgm:prSet/>
      <dgm:spPr/>
      <dgm:t>
        <a:bodyPr/>
        <a:lstStyle/>
        <a:p>
          <a:r>
            <a:rPr lang="en-US"/>
            <a:t>Romanelli, M., &amp; Hudson, K. D. (2017). Individual and systemic barriers to health care: Perspectives of lesbian, gay, bisexual, and transgender adults. </a:t>
          </a:r>
          <a:r>
            <a:rPr lang="en-US" i="1"/>
            <a:t>American Journal of Orthopsychiatry</a:t>
          </a:r>
          <a:r>
            <a:rPr lang="en-US"/>
            <a:t>, </a:t>
          </a:r>
          <a:r>
            <a:rPr lang="en-US" i="1"/>
            <a:t>87</a:t>
          </a:r>
          <a:r>
            <a:rPr lang="en-US"/>
            <a:t>(6), 714.</a:t>
          </a:r>
        </a:p>
      </dgm:t>
    </dgm:pt>
    <dgm:pt modelId="{48D1685D-731E-4566-844F-8DED2D2A9F92}" type="parTrans" cxnId="{CC4533D8-1A81-4A58-87DF-F42A7B19791E}">
      <dgm:prSet/>
      <dgm:spPr/>
      <dgm:t>
        <a:bodyPr/>
        <a:lstStyle/>
        <a:p>
          <a:endParaRPr lang="en-US"/>
        </a:p>
      </dgm:t>
    </dgm:pt>
    <dgm:pt modelId="{0CFC3949-4E3C-4A92-B5B3-F599546FA5E7}" type="sibTrans" cxnId="{CC4533D8-1A81-4A58-87DF-F42A7B19791E}">
      <dgm:prSet/>
      <dgm:spPr/>
      <dgm:t>
        <a:bodyPr/>
        <a:lstStyle/>
        <a:p>
          <a:endParaRPr lang="en-US"/>
        </a:p>
      </dgm:t>
    </dgm:pt>
    <dgm:pt modelId="{11202A99-61C9-0745-8EB1-C1F9834A1CEF}" type="pres">
      <dgm:prSet presAssocID="{D4724049-07D3-43E6-AFDE-6061098B8DDC}" presName="linear" presStyleCnt="0">
        <dgm:presLayoutVars>
          <dgm:animLvl val="lvl"/>
          <dgm:resizeHandles val="exact"/>
        </dgm:presLayoutVars>
      </dgm:prSet>
      <dgm:spPr/>
    </dgm:pt>
    <dgm:pt modelId="{0E487171-6BA7-9644-BDA1-0CA6518F345B}" type="pres">
      <dgm:prSet presAssocID="{11D1638D-BE5E-4E46-8E41-6C645850693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05FEBFE-1CB8-0D44-A896-2134A880C6E7}" type="pres">
      <dgm:prSet presAssocID="{3DE5278A-CA88-4C5B-9FFB-9385A62B0491}" presName="spacer" presStyleCnt="0"/>
      <dgm:spPr/>
    </dgm:pt>
    <dgm:pt modelId="{877EED68-B421-144E-B60D-EE9A66410398}" type="pres">
      <dgm:prSet presAssocID="{458F3328-6B9F-40BD-88C1-5E89A34B60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98F1D10-E558-9643-9DBC-EFA51FAFC6A0}" type="pres">
      <dgm:prSet presAssocID="{3A4975D5-005A-4529-B2DE-451D273C8A11}" presName="spacer" presStyleCnt="0"/>
      <dgm:spPr/>
    </dgm:pt>
    <dgm:pt modelId="{0E9ABBA0-2EAD-3343-B12E-0BE00EEABC53}" type="pres">
      <dgm:prSet presAssocID="{E469E058-BEA1-46F8-936E-7D28CAFDAC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295ED2-70DC-0F4D-BE53-EB48A63D67E4}" type="pres">
      <dgm:prSet presAssocID="{6CC6ADB4-434D-4077-9F2C-F6EB5366ABAE}" presName="spacer" presStyleCnt="0"/>
      <dgm:spPr/>
    </dgm:pt>
    <dgm:pt modelId="{23D61B43-5973-B843-A2EE-1EB837D5F16F}" type="pres">
      <dgm:prSet presAssocID="{C4EEDCCA-1CD6-4979-AE9B-3C61B431205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BF0DF2C-325B-49E8-A4B9-171CFA7426F5}" srcId="{D4724049-07D3-43E6-AFDE-6061098B8DDC}" destId="{E469E058-BEA1-46F8-936E-7D28CAFDAC94}" srcOrd="2" destOrd="0" parTransId="{D747B99B-A49A-43C4-B889-A3FAECCC14B5}" sibTransId="{6CC6ADB4-434D-4077-9F2C-F6EB5366ABAE}"/>
    <dgm:cxn modelId="{A5A4FB48-5FB9-5C40-A407-409E99B25810}" type="presOf" srcId="{11D1638D-BE5E-4E46-8E41-6C6458506930}" destId="{0E487171-6BA7-9644-BDA1-0CA6518F345B}" srcOrd="0" destOrd="0" presId="urn:microsoft.com/office/officeart/2005/8/layout/vList2"/>
    <dgm:cxn modelId="{1EB3E770-DE54-2146-86CB-816F8BF6AFFF}" type="presOf" srcId="{D4724049-07D3-43E6-AFDE-6061098B8DDC}" destId="{11202A99-61C9-0745-8EB1-C1F9834A1CEF}" srcOrd="0" destOrd="0" presId="urn:microsoft.com/office/officeart/2005/8/layout/vList2"/>
    <dgm:cxn modelId="{67570352-4FB2-4878-939D-DD309B62B0AB}" srcId="{D4724049-07D3-43E6-AFDE-6061098B8DDC}" destId="{11D1638D-BE5E-4E46-8E41-6C6458506930}" srcOrd="0" destOrd="0" parTransId="{5866F3EA-BF5B-4310-B7EC-C52E5692FEE8}" sibTransId="{3DE5278A-CA88-4C5B-9FFB-9385A62B0491}"/>
    <dgm:cxn modelId="{C5ABA2A5-767E-4779-BEDC-06310352C771}" srcId="{D4724049-07D3-43E6-AFDE-6061098B8DDC}" destId="{458F3328-6B9F-40BD-88C1-5E89A34B605B}" srcOrd="1" destOrd="0" parTransId="{6B316223-D47B-4FEB-B95B-AAE65C3F2E81}" sibTransId="{3A4975D5-005A-4529-B2DE-451D273C8A11}"/>
    <dgm:cxn modelId="{F0B4D7BE-46A4-2E41-8387-8915B314E60B}" type="presOf" srcId="{C4EEDCCA-1CD6-4979-AE9B-3C61B431205C}" destId="{23D61B43-5973-B843-A2EE-1EB837D5F16F}" srcOrd="0" destOrd="0" presId="urn:microsoft.com/office/officeart/2005/8/layout/vList2"/>
    <dgm:cxn modelId="{5C174ED3-C519-A64E-B2AA-3A7AC4FE2F5F}" type="presOf" srcId="{458F3328-6B9F-40BD-88C1-5E89A34B605B}" destId="{877EED68-B421-144E-B60D-EE9A66410398}" srcOrd="0" destOrd="0" presId="urn:microsoft.com/office/officeart/2005/8/layout/vList2"/>
    <dgm:cxn modelId="{CC4533D8-1A81-4A58-87DF-F42A7B19791E}" srcId="{D4724049-07D3-43E6-AFDE-6061098B8DDC}" destId="{C4EEDCCA-1CD6-4979-AE9B-3C61B431205C}" srcOrd="3" destOrd="0" parTransId="{48D1685D-731E-4566-844F-8DED2D2A9F92}" sibTransId="{0CFC3949-4E3C-4A92-B5B3-F599546FA5E7}"/>
    <dgm:cxn modelId="{9C2F48DB-9F7B-2A45-8A64-83C4BCA11120}" type="presOf" srcId="{E469E058-BEA1-46F8-936E-7D28CAFDAC94}" destId="{0E9ABBA0-2EAD-3343-B12E-0BE00EEABC53}" srcOrd="0" destOrd="0" presId="urn:microsoft.com/office/officeart/2005/8/layout/vList2"/>
    <dgm:cxn modelId="{3336F58E-DAC5-2C47-945B-4356B1D03502}" type="presParOf" srcId="{11202A99-61C9-0745-8EB1-C1F9834A1CEF}" destId="{0E487171-6BA7-9644-BDA1-0CA6518F345B}" srcOrd="0" destOrd="0" presId="urn:microsoft.com/office/officeart/2005/8/layout/vList2"/>
    <dgm:cxn modelId="{79ABA0EF-0ACA-3C47-9998-EBA7B1B188D8}" type="presParOf" srcId="{11202A99-61C9-0745-8EB1-C1F9834A1CEF}" destId="{405FEBFE-1CB8-0D44-A896-2134A880C6E7}" srcOrd="1" destOrd="0" presId="urn:microsoft.com/office/officeart/2005/8/layout/vList2"/>
    <dgm:cxn modelId="{BEB2407E-4CA8-B944-B4A8-AE1A053435AF}" type="presParOf" srcId="{11202A99-61C9-0745-8EB1-C1F9834A1CEF}" destId="{877EED68-B421-144E-B60D-EE9A66410398}" srcOrd="2" destOrd="0" presId="urn:microsoft.com/office/officeart/2005/8/layout/vList2"/>
    <dgm:cxn modelId="{99CD9717-49CF-9842-A7FE-AE05E4B1B8D4}" type="presParOf" srcId="{11202A99-61C9-0745-8EB1-C1F9834A1CEF}" destId="{898F1D10-E558-9643-9DBC-EFA51FAFC6A0}" srcOrd="3" destOrd="0" presId="urn:microsoft.com/office/officeart/2005/8/layout/vList2"/>
    <dgm:cxn modelId="{AD3F4632-C8A2-464E-9569-22A14845FF16}" type="presParOf" srcId="{11202A99-61C9-0745-8EB1-C1F9834A1CEF}" destId="{0E9ABBA0-2EAD-3343-B12E-0BE00EEABC53}" srcOrd="4" destOrd="0" presId="urn:microsoft.com/office/officeart/2005/8/layout/vList2"/>
    <dgm:cxn modelId="{9BF68559-4F38-2D49-82FA-850E50463E8A}" type="presParOf" srcId="{11202A99-61C9-0745-8EB1-C1F9834A1CEF}" destId="{7A295ED2-70DC-0F4D-BE53-EB48A63D67E4}" srcOrd="5" destOrd="0" presId="urn:microsoft.com/office/officeart/2005/8/layout/vList2"/>
    <dgm:cxn modelId="{318662FB-86A6-BF40-AB78-C1F99E603861}" type="presParOf" srcId="{11202A99-61C9-0745-8EB1-C1F9834A1CEF}" destId="{23D61B43-5973-B843-A2EE-1EB837D5F16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8F88C-4911-E845-AF83-E06D147F6EFD}">
      <dsp:nvSpPr>
        <dsp:cNvPr id="0" name=""/>
        <dsp:cNvSpPr/>
      </dsp:nvSpPr>
      <dsp:spPr>
        <a:xfrm>
          <a:off x="0" y="83377"/>
          <a:ext cx="3153966" cy="1143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Challenges </a:t>
          </a:r>
          <a:r>
            <a:rPr lang="en-US" sz="1700" b="1" kern="1200"/>
            <a:t>deficit model </a:t>
          </a:r>
          <a:endParaRPr lang="en-US" sz="1700" kern="1200"/>
        </a:p>
      </dsp:txBody>
      <dsp:txXfrm>
        <a:off x="55830" y="139207"/>
        <a:ext cx="3042306" cy="1032015"/>
      </dsp:txXfrm>
    </dsp:sp>
    <dsp:sp modelId="{86453679-48D6-1E4D-84CD-B79D606FD08F}">
      <dsp:nvSpPr>
        <dsp:cNvPr id="0" name=""/>
        <dsp:cNvSpPr/>
      </dsp:nvSpPr>
      <dsp:spPr>
        <a:xfrm>
          <a:off x="0" y="1276012"/>
          <a:ext cx="3153966" cy="1143675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Reports empirical findings from research examining </a:t>
          </a:r>
          <a:r>
            <a:rPr lang="en-US" sz="1700" b="1" kern="1200"/>
            <a:t>health information practices </a:t>
          </a:r>
          <a:r>
            <a:rPr lang="en-US" sz="1700" kern="1200"/>
            <a:t>of </a:t>
          </a:r>
          <a:r>
            <a:rPr lang="en-US" sz="1700" b="1" kern="1200"/>
            <a:t>SC</a:t>
          </a:r>
          <a:r>
            <a:rPr lang="en-US" sz="1700" kern="1200"/>
            <a:t> </a:t>
          </a:r>
          <a:r>
            <a:rPr lang="en-US" sz="1700" b="1" kern="1200"/>
            <a:t>LGBTQ+</a:t>
          </a:r>
          <a:r>
            <a:rPr lang="en-US" sz="1700" kern="1200"/>
            <a:t> communities </a:t>
          </a:r>
        </a:p>
      </dsp:txBody>
      <dsp:txXfrm>
        <a:off x="55830" y="1331842"/>
        <a:ext cx="3042306" cy="1032015"/>
      </dsp:txXfrm>
    </dsp:sp>
    <dsp:sp modelId="{EB7A1A47-5F16-AA45-B3C9-38EE9DA8B5CD}">
      <dsp:nvSpPr>
        <dsp:cNvPr id="0" name=""/>
        <dsp:cNvSpPr/>
      </dsp:nvSpPr>
      <dsp:spPr>
        <a:xfrm>
          <a:off x="0" y="2468647"/>
          <a:ext cx="3153966" cy="1143675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Leverages findings into implications for </a:t>
          </a:r>
          <a:r>
            <a:rPr lang="en-US" sz="1700" b="1" kern="1200"/>
            <a:t>re-framing health librarianship</a:t>
          </a:r>
          <a:endParaRPr lang="en-US" sz="1700" kern="1200"/>
        </a:p>
      </dsp:txBody>
      <dsp:txXfrm>
        <a:off x="55830" y="2524477"/>
        <a:ext cx="3042306" cy="1032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D6F91-1785-9849-86E9-407545198592}">
      <dsp:nvSpPr>
        <dsp:cNvPr id="0" name=""/>
        <dsp:cNvSpPr/>
      </dsp:nvSpPr>
      <dsp:spPr>
        <a:xfrm>
          <a:off x="0" y="0"/>
          <a:ext cx="3153966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B2046A-5046-BA42-9703-CF848738FC70}">
      <dsp:nvSpPr>
        <dsp:cNvPr id="0" name=""/>
        <dsp:cNvSpPr/>
      </dsp:nvSpPr>
      <dsp:spPr>
        <a:xfrm>
          <a:off x="0" y="0"/>
          <a:ext cx="3153966" cy="92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Baba, Z., &amp; Abrizah, A. (2018). Transformation strategies in community engagement: Selected initiatives by Malaysian libraries. </a:t>
          </a:r>
          <a:r>
            <a:rPr lang="en-US" sz="1200" i="1" kern="1200"/>
            <a:t>IFLA journal</a:t>
          </a:r>
          <a:r>
            <a:rPr lang="en-US" sz="1200" kern="1200"/>
            <a:t>, </a:t>
          </a:r>
          <a:r>
            <a:rPr lang="en-US" sz="1200" i="1" kern="1200"/>
            <a:t>44</a:t>
          </a:r>
          <a:r>
            <a:rPr lang="en-US" sz="1200" kern="1200"/>
            <a:t>(2), 90-105.</a:t>
          </a:r>
        </a:p>
      </dsp:txBody>
      <dsp:txXfrm>
        <a:off x="0" y="0"/>
        <a:ext cx="3153966" cy="923925"/>
      </dsp:txXfrm>
    </dsp:sp>
    <dsp:sp modelId="{5DF697DA-AF83-6544-AFA1-90D06D799BF9}">
      <dsp:nvSpPr>
        <dsp:cNvPr id="0" name=""/>
        <dsp:cNvSpPr/>
      </dsp:nvSpPr>
      <dsp:spPr>
        <a:xfrm>
          <a:off x="0" y="923924"/>
          <a:ext cx="3153966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77A237-117B-2D4E-A13F-EB8860D0C163}">
      <dsp:nvSpPr>
        <dsp:cNvPr id="0" name=""/>
        <dsp:cNvSpPr/>
      </dsp:nvSpPr>
      <dsp:spPr>
        <a:xfrm>
          <a:off x="0" y="923925"/>
          <a:ext cx="3153966" cy="92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Cooke, N. A. (2016). </a:t>
          </a:r>
          <a:r>
            <a:rPr lang="en-US" sz="1200" i="1" kern="1200"/>
            <a:t>Information services to diverse populations: Developing culturally competent library professionals</a:t>
          </a:r>
          <a:r>
            <a:rPr lang="en-US" sz="1200" kern="1200"/>
            <a:t>. ABC-CLIO.</a:t>
          </a:r>
        </a:p>
      </dsp:txBody>
      <dsp:txXfrm>
        <a:off x="0" y="923925"/>
        <a:ext cx="3153966" cy="923925"/>
      </dsp:txXfrm>
    </dsp:sp>
    <dsp:sp modelId="{4376BBD4-088C-1A47-B52E-BA2500D58DE1}">
      <dsp:nvSpPr>
        <dsp:cNvPr id="0" name=""/>
        <dsp:cNvSpPr/>
      </dsp:nvSpPr>
      <dsp:spPr>
        <a:xfrm>
          <a:off x="0" y="1847849"/>
          <a:ext cx="3153966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009BA7-7C3D-F645-B095-B02506ECDDBA}">
      <dsp:nvSpPr>
        <dsp:cNvPr id="0" name=""/>
        <dsp:cNvSpPr/>
      </dsp:nvSpPr>
      <dsp:spPr>
        <a:xfrm>
          <a:off x="0" y="1847850"/>
          <a:ext cx="3153966" cy="92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Frohmann, B. (1992) The Power of Images: A Discourse Analysis of the Cognitive Viewpoint. </a:t>
          </a:r>
          <a:r>
            <a:rPr lang="en-US" sz="1200" i="1" kern="1200"/>
            <a:t>Journal of Documentation</a:t>
          </a:r>
          <a:r>
            <a:rPr lang="en-US" sz="1200" kern="1200"/>
            <a:t>, 48, 365-386.</a:t>
          </a:r>
        </a:p>
      </dsp:txBody>
      <dsp:txXfrm>
        <a:off x="0" y="1847850"/>
        <a:ext cx="3153966" cy="923925"/>
      </dsp:txXfrm>
    </dsp:sp>
    <dsp:sp modelId="{A6D2D1C3-C65B-2748-B955-9AD63091C683}">
      <dsp:nvSpPr>
        <dsp:cNvPr id="0" name=""/>
        <dsp:cNvSpPr/>
      </dsp:nvSpPr>
      <dsp:spPr>
        <a:xfrm>
          <a:off x="0" y="2771775"/>
          <a:ext cx="3153966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16A95D-79A9-9245-B3E0-A75831616CB4}">
      <dsp:nvSpPr>
        <dsp:cNvPr id="0" name=""/>
        <dsp:cNvSpPr/>
      </dsp:nvSpPr>
      <dsp:spPr>
        <a:xfrm>
          <a:off x="0" y="2771775"/>
          <a:ext cx="3153966" cy="92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Julien, H. (1999). Where to from here? Results of an empirical study and user-centred implications for information design. In T. D. Wilson and D. K. Allen (Eds) </a:t>
          </a:r>
          <a:r>
            <a:rPr lang="en-US" sz="1200" i="1" kern="1200"/>
            <a:t>Exploring the Contexts of Information Behaviour</a:t>
          </a:r>
          <a:r>
            <a:rPr lang="en-US" sz="1200" kern="1200"/>
            <a:t>, (pp. 586-596) London, Taylor Graham.</a:t>
          </a:r>
        </a:p>
      </dsp:txBody>
      <dsp:txXfrm>
        <a:off x="0" y="2771775"/>
        <a:ext cx="3153966" cy="923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0E5CE-1315-4A45-A41F-59016CE43E5D}">
      <dsp:nvSpPr>
        <dsp:cNvPr id="0" name=""/>
        <dsp:cNvSpPr/>
      </dsp:nvSpPr>
      <dsp:spPr>
        <a:xfrm>
          <a:off x="0" y="0"/>
          <a:ext cx="577215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7037C-EAE0-9141-B212-0D51FF09114A}">
      <dsp:nvSpPr>
        <dsp:cNvPr id="0" name=""/>
        <dsp:cNvSpPr/>
      </dsp:nvSpPr>
      <dsp:spPr>
        <a:xfrm>
          <a:off x="0" y="0"/>
          <a:ext cx="5772150" cy="582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Ma, J., Stahl, L., &amp; Knotts, E. (2018). Emerging roles of health information professionals for library and information science curriculum development: a scoping review. </a:t>
          </a:r>
          <a:r>
            <a:rPr lang="en-US" sz="1200" i="1" kern="1200"/>
            <a:t>Journal of the Medical Library Association: JMLA</a:t>
          </a:r>
          <a:r>
            <a:rPr lang="en-US" sz="1200" kern="1200"/>
            <a:t>, 106(4), 432.</a:t>
          </a:r>
        </a:p>
      </dsp:txBody>
      <dsp:txXfrm>
        <a:off x="0" y="0"/>
        <a:ext cx="5772150" cy="582702"/>
      </dsp:txXfrm>
    </dsp:sp>
    <dsp:sp modelId="{7160E6D7-8171-334F-B706-11FF3B4926D4}">
      <dsp:nvSpPr>
        <dsp:cNvPr id="0" name=""/>
        <dsp:cNvSpPr/>
      </dsp:nvSpPr>
      <dsp:spPr>
        <a:xfrm>
          <a:off x="0" y="582702"/>
          <a:ext cx="5772150" cy="0"/>
        </a:xfrm>
        <a:prstGeom prst="line">
          <a:avLst/>
        </a:prstGeom>
        <a:solidFill>
          <a:schemeClr val="accent5">
            <a:hueOff val="-79958"/>
            <a:satOff val="-2966"/>
            <a:lumOff val="4706"/>
            <a:alphaOff val="0"/>
          </a:schemeClr>
        </a:solidFill>
        <a:ln w="12700" cap="flat" cmpd="sng" algn="ctr">
          <a:solidFill>
            <a:schemeClr val="accent5">
              <a:hueOff val="-79958"/>
              <a:satOff val="-2966"/>
              <a:lumOff val="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DE024-FB26-3443-99D7-E69E9AAECB7D}">
      <dsp:nvSpPr>
        <dsp:cNvPr id="0" name=""/>
        <dsp:cNvSpPr/>
      </dsp:nvSpPr>
      <dsp:spPr>
        <a:xfrm>
          <a:off x="0" y="582702"/>
          <a:ext cx="5772150" cy="582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Matthews, D. D., &amp; Lee, J. G. (2014). A profile of North Carolina lesbian, gay, and bisexual health disparities, 2011. </a:t>
          </a:r>
          <a:r>
            <a:rPr lang="en-US" sz="1200" i="1" kern="1200"/>
            <a:t>American journal of public health</a:t>
          </a:r>
          <a:r>
            <a:rPr lang="en-US" sz="1200" kern="1200"/>
            <a:t>, </a:t>
          </a:r>
          <a:r>
            <a:rPr lang="en-US" sz="1200" i="1" kern="1200"/>
            <a:t>104</a:t>
          </a:r>
          <a:r>
            <a:rPr lang="en-US" sz="1200" kern="1200"/>
            <a:t>(6), e98-e105.</a:t>
          </a:r>
        </a:p>
      </dsp:txBody>
      <dsp:txXfrm>
        <a:off x="0" y="582702"/>
        <a:ext cx="5772150" cy="582702"/>
      </dsp:txXfrm>
    </dsp:sp>
    <dsp:sp modelId="{2ABEF39B-7F5B-D04B-B116-EFF733BFA36E}">
      <dsp:nvSpPr>
        <dsp:cNvPr id="0" name=""/>
        <dsp:cNvSpPr/>
      </dsp:nvSpPr>
      <dsp:spPr>
        <a:xfrm>
          <a:off x="0" y="1165405"/>
          <a:ext cx="5772150" cy="0"/>
        </a:xfrm>
        <a:prstGeom prst="line">
          <a:avLst/>
        </a:prstGeom>
        <a:solidFill>
          <a:schemeClr val="accent5">
            <a:hueOff val="-159915"/>
            <a:satOff val="-5931"/>
            <a:lumOff val="9411"/>
            <a:alphaOff val="0"/>
          </a:schemeClr>
        </a:solidFill>
        <a:ln w="12700" cap="flat" cmpd="sng" algn="ctr">
          <a:solidFill>
            <a:schemeClr val="accent5">
              <a:hueOff val="-159915"/>
              <a:satOff val="-5931"/>
              <a:lumOff val="9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43737-B590-EF42-AF13-CAC908360408}">
      <dsp:nvSpPr>
        <dsp:cNvPr id="0" name=""/>
        <dsp:cNvSpPr/>
      </dsp:nvSpPr>
      <dsp:spPr>
        <a:xfrm>
          <a:off x="0" y="1165405"/>
          <a:ext cx="5772150" cy="582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Morgan, A. &amp; Ziglio, E. (2006) Foreword. In: </a:t>
          </a:r>
          <a:r>
            <a:rPr lang="en-US" sz="1200" i="1" kern="1200"/>
            <a:t>Capability and resilience: beating the odds.</a:t>
          </a:r>
          <a:r>
            <a:rPr lang="en-US" sz="1200" kern="1200"/>
            <a:t> Department of Epidemiology and Public Health, University College London, London.</a:t>
          </a:r>
        </a:p>
      </dsp:txBody>
      <dsp:txXfrm>
        <a:off x="0" y="1165405"/>
        <a:ext cx="5772150" cy="582702"/>
      </dsp:txXfrm>
    </dsp:sp>
    <dsp:sp modelId="{14C10564-A26E-F04E-8D5F-231EA97358FE}">
      <dsp:nvSpPr>
        <dsp:cNvPr id="0" name=""/>
        <dsp:cNvSpPr/>
      </dsp:nvSpPr>
      <dsp:spPr>
        <a:xfrm>
          <a:off x="0" y="1748108"/>
          <a:ext cx="5772150" cy="0"/>
        </a:xfrm>
        <a:prstGeom prst="line">
          <a:avLst/>
        </a:prstGeom>
        <a:solidFill>
          <a:schemeClr val="accent5">
            <a:hueOff val="-239873"/>
            <a:satOff val="-8897"/>
            <a:lumOff val="14117"/>
            <a:alphaOff val="0"/>
          </a:schemeClr>
        </a:solidFill>
        <a:ln w="12700" cap="flat" cmpd="sng" algn="ctr">
          <a:solidFill>
            <a:schemeClr val="accent5">
              <a:hueOff val="-239873"/>
              <a:satOff val="-8897"/>
              <a:lumOff val="14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EEE20-54BC-EF4B-9E59-3429FBE4DDE3}">
      <dsp:nvSpPr>
        <dsp:cNvPr id="0" name=""/>
        <dsp:cNvSpPr/>
      </dsp:nvSpPr>
      <dsp:spPr>
        <a:xfrm>
          <a:off x="0" y="1748108"/>
          <a:ext cx="5772150" cy="582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Morris, M., &amp; Hawkins, B. (2016). Towards a new specialization in health librarianship: LGBTQ health. </a:t>
          </a:r>
          <a:r>
            <a:rPr lang="en-US" sz="1200" i="1" kern="1200"/>
            <a:t>Journal of the Canadian Health Libraries Association</a:t>
          </a:r>
          <a:r>
            <a:rPr lang="en-US" sz="1200" kern="1200"/>
            <a:t>, 37(1), 20-23.</a:t>
          </a:r>
        </a:p>
      </dsp:txBody>
      <dsp:txXfrm>
        <a:off x="0" y="1748108"/>
        <a:ext cx="5772150" cy="582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87171-6BA7-9644-BDA1-0CA6518F345B}">
      <dsp:nvSpPr>
        <dsp:cNvPr id="0" name=""/>
        <dsp:cNvSpPr/>
      </dsp:nvSpPr>
      <dsp:spPr>
        <a:xfrm>
          <a:off x="0" y="447449"/>
          <a:ext cx="3153966" cy="678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Olsson, M. (2005). Beyond ‘needy’individuals: conceptualizing information behavior. </a:t>
          </a:r>
          <a:r>
            <a:rPr lang="en-US" sz="1000" i="1" kern="1200"/>
            <a:t>Proceedings of the American Society for Information Science and Technology</a:t>
          </a:r>
          <a:r>
            <a:rPr lang="en-US" sz="1000" kern="1200"/>
            <a:t>, </a:t>
          </a:r>
          <a:r>
            <a:rPr lang="en-US" sz="1000" i="1" kern="1200"/>
            <a:t>42</a:t>
          </a:r>
          <a:r>
            <a:rPr lang="en-US" sz="1000" kern="1200"/>
            <a:t>(1).</a:t>
          </a:r>
        </a:p>
      </dsp:txBody>
      <dsp:txXfrm>
        <a:off x="33127" y="480576"/>
        <a:ext cx="3087712" cy="612346"/>
      </dsp:txXfrm>
    </dsp:sp>
    <dsp:sp modelId="{877EED68-B421-144E-B60D-EE9A66410398}">
      <dsp:nvSpPr>
        <dsp:cNvPr id="0" name=""/>
        <dsp:cNvSpPr/>
      </dsp:nvSpPr>
      <dsp:spPr>
        <a:xfrm>
          <a:off x="0" y="1154849"/>
          <a:ext cx="3153966" cy="678600"/>
        </a:xfrm>
        <a:prstGeom prst="roundRect">
          <a:avLst/>
        </a:prstGeom>
        <a:gradFill rotWithShape="0">
          <a:gsLst>
            <a:gs pos="0">
              <a:schemeClr val="accent2">
                <a:hueOff val="-3450629"/>
                <a:satOff val="15286"/>
                <a:lumOff val="-562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3450629"/>
                <a:satOff val="15286"/>
                <a:lumOff val="-562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3450629"/>
                <a:satOff val="15286"/>
                <a:lumOff val="-562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Pollack, H. (2008). Moral, prudential, and political arguments about harm reduction. </a:t>
          </a:r>
          <a:r>
            <a:rPr lang="en-US" sz="1000" i="1" kern="1200"/>
            <a:t>Contemporary Drug Problems</a:t>
          </a:r>
          <a:r>
            <a:rPr lang="en-US" sz="1000" kern="1200"/>
            <a:t>, 35, 211 - 239.</a:t>
          </a:r>
        </a:p>
      </dsp:txBody>
      <dsp:txXfrm>
        <a:off x="33127" y="1187976"/>
        <a:ext cx="3087712" cy="612346"/>
      </dsp:txXfrm>
    </dsp:sp>
    <dsp:sp modelId="{0E9ABBA0-2EAD-3343-B12E-0BE00EEABC53}">
      <dsp:nvSpPr>
        <dsp:cNvPr id="0" name=""/>
        <dsp:cNvSpPr/>
      </dsp:nvSpPr>
      <dsp:spPr>
        <a:xfrm>
          <a:off x="0" y="1862250"/>
          <a:ext cx="3153966" cy="678600"/>
        </a:xfrm>
        <a:prstGeom prst="roundRect">
          <a:avLst/>
        </a:prstGeom>
        <a:gradFill rotWithShape="0">
          <a:gsLst>
            <a:gs pos="0">
              <a:schemeClr val="accent2">
                <a:hueOff val="-6901259"/>
                <a:satOff val="30573"/>
                <a:lumOff val="-1124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6901259"/>
                <a:satOff val="30573"/>
                <a:lumOff val="-1124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6901259"/>
                <a:satOff val="30573"/>
                <a:lumOff val="-1124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Raj, S., Sharma, V. L., Singh, A., &amp; Goel, S. (2015). The health information seeking behaviour and needs of community health workers in C handigarh in N orthern I ndia. </a:t>
          </a:r>
          <a:r>
            <a:rPr lang="en-US" sz="1000" i="1" kern="1200"/>
            <a:t>Health Information &amp; Libraries Journal</a:t>
          </a:r>
          <a:r>
            <a:rPr lang="en-US" sz="1000" kern="1200"/>
            <a:t>, </a:t>
          </a:r>
          <a:r>
            <a:rPr lang="en-US" sz="1000" i="1" kern="1200"/>
            <a:t>32</a:t>
          </a:r>
          <a:r>
            <a:rPr lang="en-US" sz="1000" kern="1200"/>
            <a:t>(2), 143-149.</a:t>
          </a:r>
        </a:p>
      </dsp:txBody>
      <dsp:txXfrm>
        <a:off x="33127" y="1895377"/>
        <a:ext cx="3087712" cy="612346"/>
      </dsp:txXfrm>
    </dsp:sp>
    <dsp:sp modelId="{23D61B43-5973-B843-A2EE-1EB837D5F16F}">
      <dsp:nvSpPr>
        <dsp:cNvPr id="0" name=""/>
        <dsp:cNvSpPr/>
      </dsp:nvSpPr>
      <dsp:spPr>
        <a:xfrm>
          <a:off x="0" y="2569650"/>
          <a:ext cx="3153966" cy="67860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Romanelli, M., &amp; Hudson, K. D. (2017). Individual and systemic barriers to health care: Perspectives of lesbian, gay, bisexual, and transgender adults. </a:t>
          </a:r>
          <a:r>
            <a:rPr lang="en-US" sz="1000" i="1" kern="1200"/>
            <a:t>American Journal of Orthopsychiatry</a:t>
          </a:r>
          <a:r>
            <a:rPr lang="en-US" sz="1000" kern="1200"/>
            <a:t>, </a:t>
          </a:r>
          <a:r>
            <a:rPr lang="en-US" sz="1000" i="1" kern="1200"/>
            <a:t>87</a:t>
          </a:r>
          <a:r>
            <a:rPr lang="en-US" sz="1000" kern="1200"/>
            <a:t>(6), 714.</a:t>
          </a:r>
        </a:p>
      </dsp:txBody>
      <dsp:txXfrm>
        <a:off x="33127" y="2602777"/>
        <a:ext cx="3087712" cy="612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Val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b="1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" sz="1400" b="0" dirty="0"/>
              <a:t>Research funded by a three-year IMLS early career research grant</a:t>
            </a:r>
            <a:endParaRPr sz="14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b="1" dirty="0"/>
              <a:t>Val</a:t>
            </a:r>
          </a:p>
          <a:p>
            <a:pPr marL="158750" indent="0">
              <a:buNone/>
            </a:pPr>
            <a:endParaRPr lang="en-US" sz="1400" b="1" dirty="0"/>
          </a:p>
          <a:p>
            <a:r>
              <a:rPr lang="en-US"/>
              <a:t>Research aims to challenge deficit models</a:t>
            </a:r>
          </a:p>
          <a:p>
            <a:pPr lvl="1"/>
            <a:r>
              <a:rPr lang="en-US"/>
              <a:t> Fields of public health, library and information science, and health librarianship</a:t>
            </a:r>
            <a:endParaRPr lang="en-US" dirty="0"/>
          </a:p>
          <a:p>
            <a:r>
              <a:rPr lang="en-US"/>
              <a:t>Public health</a:t>
            </a:r>
            <a:endParaRPr lang="en-US" dirty="0"/>
          </a:p>
          <a:p>
            <a:pPr lvl="1"/>
            <a:r>
              <a:rPr lang="en-US"/>
              <a:t>Historically used deficit models to examine problem and needs – leads to focus on individual and community failures at expense of what they're doing well</a:t>
            </a:r>
          </a:p>
          <a:p>
            <a:pPr lvl="1"/>
            <a:r>
              <a:rPr lang="en-US"/>
              <a:t>Widespread acceptance of socio-ecological model of health – holistic approaches not reflected in institutional structures, organizational decision-making and policy actions</a:t>
            </a:r>
          </a:p>
          <a:p>
            <a:pPr lvl="1"/>
            <a:r>
              <a:rPr lang="en-US"/>
              <a:t>Political, social, culutral, environmental, behaivoral factors interwoven and play role in determining/sustaining health of population</a:t>
            </a:r>
          </a:p>
          <a:p>
            <a:r>
              <a:rPr lang="en-US"/>
              <a:t>LIS</a:t>
            </a:r>
            <a:endParaRPr lang="en-US" dirty="0"/>
          </a:p>
          <a:p>
            <a:pPr lvl="1"/>
            <a:r>
              <a:rPr lang="en-US"/>
              <a:t>Positions information need as central concept</a:t>
            </a:r>
            <a:endParaRPr lang="en-US" dirty="0"/>
          </a:p>
          <a:p>
            <a:pPr lvl="1"/>
            <a:r>
              <a:rPr lang="en-US"/>
              <a:t>Frames people's ignorance – rather than knowledge, as defining characteristic</a:t>
            </a:r>
            <a:endParaRPr lang="en-US" dirty="0"/>
          </a:p>
          <a:p>
            <a:pPr lvl="1"/>
            <a:r>
              <a:rPr lang="en-US"/>
              <a:t>Approaches conceive people as patients whose symptoms require diagnosis – inequity of power relations</a:t>
            </a:r>
            <a:endParaRPr lang="en-US" dirty="0"/>
          </a:p>
          <a:p>
            <a:pPr lvl="1"/>
            <a:r>
              <a:rPr lang="en-US"/>
              <a:t>Further seen in health librarianship – focus on universal medical information and education, means groups who don't follow or "fit" within "universal" are excluded</a:t>
            </a:r>
            <a:endParaRPr lang="en-US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93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b="1" dirty="0"/>
              <a:t>Val</a:t>
            </a:r>
          </a:p>
          <a:p>
            <a:pPr marL="158750" indent="0">
              <a:buNone/>
            </a:pPr>
            <a:endParaRPr lang="en-US" sz="1400" b="1" dirty="0"/>
          </a:p>
          <a:p>
            <a:r>
              <a:rPr lang="en-US" sz="1400" dirty="0"/>
              <a:t>Today’s presentation</a:t>
            </a:r>
          </a:p>
          <a:p>
            <a:r>
              <a:rPr lang="en-US" sz="1400" dirty="0"/>
              <a:t>Challenges </a:t>
            </a:r>
            <a:r>
              <a:rPr lang="en-US" sz="1400" b="1" dirty="0"/>
              <a:t>deficit model </a:t>
            </a:r>
            <a:r>
              <a:rPr lang="en-US" sz="1400" b="0" dirty="0"/>
              <a:t>by …</a:t>
            </a:r>
            <a:endParaRPr lang="en-US" sz="1400" b="1" dirty="0"/>
          </a:p>
          <a:p>
            <a:pPr lvl="1"/>
            <a:r>
              <a:rPr lang="en-US" sz="1400"/>
              <a:t>reporting empirical findings from our research examining </a:t>
            </a:r>
            <a:r>
              <a:rPr lang="en-US" sz="1400" b="1" dirty="0"/>
              <a:t>health information practices </a:t>
            </a:r>
            <a:r>
              <a:rPr lang="en-US" sz="1400" dirty="0"/>
              <a:t>of </a:t>
            </a:r>
            <a:r>
              <a:rPr lang="en-US" sz="1400" b="1" dirty="0"/>
              <a:t>SC</a:t>
            </a:r>
            <a:r>
              <a:rPr lang="en-US" sz="1400" dirty="0"/>
              <a:t> </a:t>
            </a:r>
            <a:r>
              <a:rPr lang="en-US" sz="1400" b="1" dirty="0"/>
              <a:t>LGBTQ+</a:t>
            </a:r>
            <a:r>
              <a:rPr lang="en-US" sz="1400" dirty="0"/>
              <a:t> communities </a:t>
            </a:r>
          </a:p>
          <a:p>
            <a:pPr lvl="0"/>
            <a:r>
              <a:rPr lang="en-US" sz="1400" dirty="0"/>
              <a:t>Findings have implications for re-framing health librarianship by re-thinking services to LGBTQ+ populations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2407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b="1" dirty="0"/>
              <a:t>Travis</a:t>
            </a:r>
          </a:p>
          <a:p>
            <a:pPr marL="158750" indent="0">
              <a:buNone/>
            </a:pPr>
            <a:endParaRPr lang="en-US" sz="1400" b="1" dirty="0"/>
          </a:p>
          <a:p>
            <a:r>
              <a:rPr lang="en-US" sz="1400" dirty="0"/>
              <a:t>Informed by individuals interviews with 30 SC LGBTQ+ community leaders about their community’s health questions and concerns, and what they do or don’t do to address them</a:t>
            </a:r>
          </a:p>
          <a:p>
            <a:pPr lvl="1"/>
            <a:r>
              <a:rPr lang="en-US" sz="1400" dirty="0"/>
              <a:t>Leader’s provide a bird’s eye view of communities</a:t>
            </a:r>
          </a:p>
          <a:p>
            <a:pPr lvl="1"/>
            <a:r>
              <a:rPr lang="en-US" sz="1400" dirty="0"/>
              <a:t>Leaders were various ages (13+), races/ethnicities, locations, gender identities, sexualities</a:t>
            </a:r>
          </a:p>
          <a:p>
            <a:pPr lvl="0"/>
            <a:r>
              <a:rPr lang="en-US" sz="1400" dirty="0"/>
              <a:t>Why LGBTQ+?</a:t>
            </a:r>
          </a:p>
          <a:p>
            <a:pPr lvl="1"/>
            <a:r>
              <a:rPr lang="en-US" sz="1400" dirty="0"/>
              <a:t>Experience health challenges compared to heterosexual and cisgender peers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400" dirty="0"/>
              <a:t>Health challenges enhanced in South, where LGBTQ+ people experience greater discrimination, more isolation 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400" dirty="0"/>
              <a:t>In SC LGBTQ+ people have: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dirty="0"/>
              <a:t>Heightened economic instability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dirty="0"/>
              <a:t>Unemployment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dirty="0"/>
              <a:t>Lack of health insurance</a:t>
            </a: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dirty="0"/>
              <a:t>…. As compared to national averages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dirty="0"/>
              <a:t>Also experience enhanced discrimination due to LGBTQ+ identity</a:t>
            </a:r>
            <a:endParaRPr lang="en" sz="14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400" dirty="0"/>
              <a:t>An relatively unaddressed factor contributing to LGBTQ+ health challenges are informational barriers, such as: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400" dirty="0"/>
              <a:t>Difficulty learning about healthcare needs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400" dirty="0"/>
              <a:t>Navigating healthcare system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1400" dirty="0"/>
              <a:t>Addressing barriers to care</a:t>
            </a:r>
          </a:p>
        </p:txBody>
      </p:sp>
    </p:spTree>
    <p:extLst>
      <p:ext uri="{BB962C8B-B14F-4D97-AF65-F5344CB8AC3E}">
        <p14:creationId xmlns:p14="http://schemas.microsoft.com/office/powerpoint/2010/main" val="3977817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b="1" dirty="0"/>
              <a:t>Travis</a:t>
            </a:r>
          </a:p>
          <a:p>
            <a:pPr marL="158750" indent="0">
              <a:buNone/>
            </a:pPr>
            <a:endParaRPr lang="en-US" sz="1400" b="1" dirty="0"/>
          </a:p>
          <a:p>
            <a:r>
              <a:rPr lang="en-US" sz="1400" dirty="0"/>
              <a:t>Going to illustrate our findings by reading a participant narrative</a:t>
            </a:r>
          </a:p>
          <a:p>
            <a:r>
              <a:rPr lang="en-US" sz="1400" dirty="0"/>
              <a:t>Vada (white lesbian), who leads a group of LGBTQ+ adults, describing challenges to her community staying healthy.</a:t>
            </a:r>
          </a:p>
        </p:txBody>
      </p:sp>
    </p:spTree>
    <p:extLst>
      <p:ext uri="{BB962C8B-B14F-4D97-AF65-F5344CB8AC3E}">
        <p14:creationId xmlns:p14="http://schemas.microsoft.com/office/powerpoint/2010/main" val="3544837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Travis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Used participant narratives like Vada’s to create a conceptual model that describes what’s going 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Contextual conditions are underlying circumstances shaping how individuals and communities interact with health information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In Vada’s example gender identity and sexual orientation are important conditions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Contextual conditions produce barriers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400" b="0" i="0" dirty="0"/>
              <a:t>Barriers are obstacles that constrain individuals and communities from achieving certain informational outcomes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Hetero and </a:t>
            </a:r>
            <a:r>
              <a:rPr lang="en-US" sz="1400" b="0" dirty="0" err="1"/>
              <a:t>cisnormativity</a:t>
            </a:r>
            <a:r>
              <a:rPr lang="en-US" sz="1400" b="0" dirty="0"/>
              <a:t> are barriers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Represent the idea that being straight and being cisgender are “standard” – anything that deviates from this standard assumption is invisible and abnormal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Homophobia and transphobia are also key barriers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Represent the active negative attitudes toward those who are not straight/cisgender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Both sets of barriers can 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Get people kicked out of their homes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Can lead to negative consequences for those who cannot “pass” as a certain gender identity 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Contribute to medical professionals’ unwillingness to listen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Barriers, in turn, shape how individuals and communities create, seeking, share, and use health information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In Vada’s example, trans women may find alternate ways to get hormones in response to barriers experienced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Shows how what we might take to be a “risky” practice on the surface (i.e., finding alternate ways to get hormones) is actually well-informed based on communities’ well-reasoned responses to contextual conditions and the barriers they produce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dirty="0"/>
              <a:t>Our model is more expansive than this example (click through) – happy to talk more during discussion or conference</a:t>
            </a:r>
          </a:p>
          <a:p>
            <a:pPr marL="15875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031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b="1" dirty="0"/>
              <a:t>Val</a:t>
            </a:r>
          </a:p>
          <a:p>
            <a:pPr marL="158750" indent="0">
              <a:buNone/>
            </a:pPr>
            <a:endParaRPr lang="en-US" sz="1400" b="1" dirty="0"/>
          </a:p>
          <a:p>
            <a:r>
              <a:rPr lang="en-US" sz="1400"/>
              <a:t>Implications are interrelated</a:t>
            </a:r>
            <a:endParaRPr lang="en-US" sz="1400" dirty="0"/>
          </a:p>
          <a:p>
            <a:pPr marL="457200" indent="-298450"/>
            <a:r>
              <a:rPr lang="en-US" sz="1400" b="0"/>
              <a:t>If we accept communities as being knowledgeable about navigating the larger social and structural factors shaping their health information practices, then we need to rethink critical assumptions of our practice</a:t>
            </a:r>
          </a:p>
          <a:p>
            <a:r>
              <a:rPr lang="en-US" sz="1400"/>
              <a:t>Shift from outreach to engagement</a:t>
            </a:r>
          </a:p>
          <a:p>
            <a:pPr marL="628650" lvl="1" indent="-171450"/>
            <a:r>
              <a:rPr lang="en-US" sz="1400"/>
              <a:t>Outreach: provision of resources to community members</a:t>
            </a:r>
            <a:endParaRPr lang="en-US" sz="1400" dirty="0"/>
          </a:p>
          <a:p>
            <a:pPr marL="628650" lvl="1" indent="-171450"/>
            <a:r>
              <a:rPr lang="en-US" sz="1400"/>
              <a:t>Engagement: applies expertise of public concern and partnerships with community members in a way that's beneficial</a:t>
            </a:r>
            <a:endParaRPr lang="en-US" sz="1400" dirty="0"/>
          </a:p>
          <a:p>
            <a:pPr marL="628650" lvl="1" indent="-171450"/>
            <a:r>
              <a:rPr lang="en-US" sz="1400"/>
              <a:t>Discussion with participants about what libraries can do for them – suggestion to have libraries maintain a list of LGBTQ+ friendly doctors</a:t>
            </a:r>
            <a:endParaRPr lang="en-US" sz="1400" dirty="0"/>
          </a:p>
          <a:p>
            <a:pPr lvl="2"/>
            <a:r>
              <a:rPr lang="en-US" sz="1400"/>
              <a:t>Outreach – providing a list</a:t>
            </a:r>
            <a:endParaRPr lang="en-US" sz="1400" dirty="0"/>
          </a:p>
          <a:p>
            <a:pPr lvl="2"/>
            <a:r>
              <a:rPr lang="en-US" sz="1400"/>
              <a:t>Engagement – looknig into issues that librarians are experts in, such as persistence (keeping up with doctors moving) and information value (trust), to create/maintain a list over time; requries partnerships with communities</a:t>
            </a:r>
            <a:endParaRPr lang="en-US" sz="1400" dirty="0"/>
          </a:p>
          <a:p>
            <a:r>
              <a:rPr lang="en-US" sz="1400"/>
              <a:t>Partner with community health workers</a:t>
            </a:r>
          </a:p>
          <a:p>
            <a:pPr lvl="1"/>
            <a:r>
              <a:rPr lang="en-US" sz="1400"/>
              <a:t>CHWs – highly trusted members of communities; act as critical information intermediaries between community/information professionals</a:t>
            </a:r>
            <a:endParaRPr lang="en-US" sz="1400" dirty="0"/>
          </a:p>
          <a:p>
            <a:pPr lvl="1"/>
            <a:r>
              <a:rPr lang="en-US" sz="1400"/>
              <a:t>Studies of CHWs show they experience significant informational challenges when performing their jobs; opportunity for health librarians to develop partnerships with them</a:t>
            </a:r>
            <a:endParaRPr lang="en-US" sz="1400" dirty="0"/>
          </a:p>
          <a:p>
            <a:r>
              <a:rPr lang="en-US" sz="1400"/>
              <a:t>Cultural competency traiings for medical professionals</a:t>
            </a:r>
          </a:p>
          <a:p>
            <a:pPr lvl="1"/>
            <a:r>
              <a:rPr lang="en-US" sz="1400"/>
              <a:t>Developed/guided by LGBTQ+ communities</a:t>
            </a:r>
            <a:endParaRPr lang="en-US" sz="1400" dirty="0"/>
          </a:p>
          <a:p>
            <a:pPr lvl="1"/>
            <a:r>
              <a:rPr lang="en-US" sz="1400"/>
              <a:t>Given at libraries</a:t>
            </a:r>
            <a:endParaRPr lang="en-US" sz="1400" dirty="0"/>
          </a:p>
          <a:p>
            <a:pPr lvl="1"/>
            <a:r>
              <a:rPr lang="en-US" sz="1400"/>
              <a:t>Librarians as facilitators and not as experts</a:t>
            </a:r>
            <a:endParaRPr lang="en-US" sz="1400" dirty="0"/>
          </a:p>
          <a:p>
            <a:r>
              <a:rPr lang="en-US" sz="1400"/>
              <a:t>Harm reduction workshops</a:t>
            </a:r>
          </a:p>
          <a:p>
            <a:pPr lvl="1"/>
            <a:r>
              <a:rPr lang="en-US" sz="1400"/>
              <a:t>Everyone engages in risky behaviors, whether driving a car or engaging in sexual activity</a:t>
            </a:r>
          </a:p>
          <a:p>
            <a:pPr lvl="1"/>
            <a:r>
              <a:rPr lang="en-US" sz="1400"/>
              <a:t>Harm reduction strategies – wearing a seatbelt or using a condom</a:t>
            </a:r>
            <a:endParaRPr lang="en-US" sz="1400" dirty="0"/>
          </a:p>
          <a:p>
            <a:pPr lvl="1"/>
            <a:r>
              <a:rPr lang="en-US" sz="1400"/>
              <a:t>Other types of harm reduction strategies which are often stigmatized – how to address challenges encountered when self-prescribing hormones, engaging in sex work, or using drugs</a:t>
            </a:r>
          </a:p>
          <a:p>
            <a:pPr lvl="1"/>
            <a:r>
              <a:rPr lang="en-US" sz="1400"/>
              <a:t>Needs to be an understanding that these activities are informed and often necessary due to social and structural factors for LGBTQ+ people and marginalized groups</a:t>
            </a:r>
            <a:endParaRPr lang="en-US" sz="1400" dirty="0"/>
          </a:p>
          <a:p>
            <a:pPr lvl="1"/>
            <a:r>
              <a:rPr lang="en-US" sz="1400"/>
              <a:t>Need to normalize harm reduction with focus on specific challenges experienced by LGBTQ+ communities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2361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515dcdd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515dcdd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826680" y="1790058"/>
            <a:ext cx="520464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62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6047" y="3264408"/>
            <a:ext cx="3825907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425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97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84207" y="4679112"/>
            <a:ext cx="1548983" cy="242976"/>
          </a:xfrm>
          <a:prstGeom prst="rect">
            <a:avLst/>
          </a:prstGeom>
        </p:spPr>
        <p:txBody>
          <a:bodyPr/>
          <a:lstStyle/>
          <a:p>
            <a:fld id="{E9F9C37B-1D36-470B-8223-D6C91242EC14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679" y="4677156"/>
            <a:ext cx="3417498" cy="24003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49750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67375" y="702945"/>
            <a:ext cx="790475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4534" y="702945"/>
            <a:ext cx="3537131" cy="373761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84207" y="4679112"/>
            <a:ext cx="1548983" cy="242976"/>
          </a:xfrm>
          <a:prstGeom prst="rect">
            <a:avLst/>
          </a:prstGeom>
        </p:spPr>
        <p:txBody>
          <a:bodyPr/>
          <a:lstStyle/>
          <a:p>
            <a:fld id="{67C6F52A-A82B-47A2-A83A-8C4C91F2D59F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679" y="4677156"/>
            <a:ext cx="3417498" cy="24003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19291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521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29818" y="1790058"/>
            <a:ext cx="5205222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62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047" y="3264349"/>
            <a:ext cx="3825907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425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98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6680" y="1978533"/>
            <a:ext cx="2466017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5303" y="1978533"/>
            <a:ext cx="2467887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67925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6679" y="1735076"/>
            <a:ext cx="2466018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679" y="2357438"/>
            <a:ext cx="2466018" cy="1947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65303" y="2357438"/>
            <a:ext cx="2467887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5303" y="1735076"/>
            <a:ext cx="2467887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742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64859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84207" y="4679112"/>
            <a:ext cx="1548983" cy="242976"/>
          </a:xfrm>
          <a:prstGeom prst="rect">
            <a:avLst/>
          </a:prstGeom>
        </p:spPr>
        <p:txBody>
          <a:bodyPr/>
          <a:lstStyle/>
          <a:p>
            <a:fld id="{C278504F-A551-4DE0-9316-4DCD1D8CC752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6679" y="4677156"/>
            <a:ext cx="3417498" cy="24003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667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80527" y="1682872"/>
            <a:ext cx="2467946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57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045" y="603504"/>
            <a:ext cx="270891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224" y="2662439"/>
            <a:ext cx="2134553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484207" y="4679112"/>
            <a:ext cx="1548983" cy="242976"/>
          </a:xfrm>
          <a:prstGeom prst="rect">
            <a:avLst/>
          </a:prstGeom>
        </p:spPr>
        <p:txBody>
          <a:bodyPr/>
          <a:lstStyle/>
          <a:p>
            <a:fld id="{D1BE4249-C0D0-4B06-8692-E8BB871AF643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80527" y="4677156"/>
            <a:ext cx="2854799" cy="240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455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3428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80060" y="1682871"/>
            <a:ext cx="2468880" cy="85725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157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29000" y="-31629"/>
            <a:ext cx="3432430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224" y="2662439"/>
            <a:ext cx="2134553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484207" y="4679112"/>
            <a:ext cx="1548983" cy="242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80060" y="4677156"/>
            <a:ext cx="2852928" cy="240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180084" y="4663440"/>
            <a:ext cx="274320" cy="274320"/>
          </a:xfrm>
          <a:prstGeom prst="ellipse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46909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04534" y="723519"/>
            <a:ext cx="445331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4534" y="1978534"/>
            <a:ext cx="445331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1D26CA-4A02-0E46-9CF5-4C241332C7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90343" y="4651461"/>
            <a:ext cx="1096801" cy="498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B4E12-DD48-AC46-B0F6-9F2BBF4802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787144" y="4763574"/>
            <a:ext cx="1011503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95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5838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716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illiamsinstitute.law.ucla.edu/wp-content/uploads/South-Carolina-fact-sheet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ypeople.gov/2020/topics-objectives/topic/lesbian-gay-bisexual-and-transgender-health#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09244" cy="51435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244" y="0"/>
            <a:ext cx="1808797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of a research team member.">
            <a:extLst>
              <a:ext uri="{FF2B5EF4-FFF2-40B4-BE49-F238E27FC236}">
                <a16:creationId xmlns:a16="http://schemas.microsoft.com/office/drawing/2014/main" id="{DBFFCE88-F5C5-4440-BD49-9D0EEC80D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" y="3212848"/>
            <a:ext cx="641802" cy="641802"/>
          </a:xfrm>
          <a:prstGeom prst="rect">
            <a:avLst/>
          </a:prstGeom>
        </p:spPr>
      </p:pic>
      <p:pic>
        <p:nvPicPr>
          <p:cNvPr id="4" name="Picture 3" descr="Image of a research team member.">
            <a:extLst>
              <a:ext uri="{FF2B5EF4-FFF2-40B4-BE49-F238E27FC236}">
                <a16:creationId xmlns:a16="http://schemas.microsoft.com/office/drawing/2014/main" id="{4715825C-A522-FC46-8290-1BF4EDDA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6" y="2482955"/>
            <a:ext cx="640080" cy="640080"/>
          </a:xfrm>
          <a:prstGeom prst="rect">
            <a:avLst/>
          </a:prstGeom>
        </p:spPr>
      </p:pic>
      <p:pic>
        <p:nvPicPr>
          <p:cNvPr id="3" name="Picture 2" descr="Image of a research team member.">
            <a:extLst>
              <a:ext uri="{FF2B5EF4-FFF2-40B4-BE49-F238E27FC236}">
                <a16:creationId xmlns:a16="http://schemas.microsoft.com/office/drawing/2014/main" id="{EBB2EA6D-AB92-474F-8C3E-EDB32D0C5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" y="1778067"/>
            <a:ext cx="640080" cy="615076"/>
          </a:xfrm>
          <a:prstGeom prst="rect">
            <a:avLst/>
          </a:prstGeom>
        </p:spPr>
      </p:pic>
      <p:pic>
        <p:nvPicPr>
          <p:cNvPr id="2" name="Picture 1" descr="Image of a research team member.">
            <a:extLst>
              <a:ext uri="{FF2B5EF4-FFF2-40B4-BE49-F238E27FC236}">
                <a16:creationId xmlns:a16="http://schemas.microsoft.com/office/drawing/2014/main" id="{3093B03C-1952-2B4A-BC05-075F61963B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091"/>
          <a:stretch/>
        </p:blipFill>
        <p:spPr>
          <a:xfrm>
            <a:off x="88296" y="1024987"/>
            <a:ext cx="640080" cy="663268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44851" y="646897"/>
            <a:ext cx="1773190" cy="3672115"/>
          </a:xfrm>
          <a:prstGeom prst="rect">
            <a:avLst/>
          </a:prstGeom>
        </p:spPr>
        <p:txBody>
          <a:bodyPr spcFirstLastPara="1" lIns="68569" tIns="68569" rIns="68569" bIns="68569" anchor="ctr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dirty="0">
                <a:solidFill>
                  <a:srgbClr val="FFFFFF"/>
                </a:solidFill>
              </a:rPr>
              <a:t>Vanessa L. Kitzie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1200" dirty="0">
                <a:solidFill>
                  <a:srgbClr val="FFFFFF"/>
                </a:solidFill>
              </a:rPr>
              <a:t>@</a:t>
            </a:r>
            <a:r>
              <a:rPr lang="en-US" sz="1200" dirty="0" err="1">
                <a:solidFill>
                  <a:srgbClr val="FFFFFF"/>
                </a:solidFill>
              </a:rPr>
              <a:t>vkitzie</a:t>
            </a:r>
            <a:endParaRPr lang="en-US" sz="1200" dirty="0">
              <a:solidFill>
                <a:srgbClr val="FFFFFF"/>
              </a:solidFill>
            </a:endParaRPr>
          </a:p>
          <a:p>
            <a:pPr marL="0" indent="0"/>
            <a:r>
              <a:rPr lang="en-US" dirty="0">
                <a:solidFill>
                  <a:srgbClr val="FFFFFF"/>
                </a:solidFill>
              </a:rPr>
              <a:t>Travis L. Wagner</a:t>
            </a:r>
          </a:p>
          <a:p>
            <a:pPr marL="0" indent="0"/>
            <a:r>
              <a:rPr lang="en-US" sz="1200" dirty="0">
                <a:solidFill>
                  <a:srgbClr val="FFFFFF"/>
                </a:solidFill>
              </a:rPr>
              <a:t>@</a:t>
            </a:r>
            <a:r>
              <a:rPr lang="en-US" sz="1200" dirty="0" err="1">
                <a:solidFill>
                  <a:srgbClr val="FFFFFF"/>
                </a:solidFill>
              </a:rPr>
              <a:t>trlwagner</a:t>
            </a:r>
            <a:endParaRPr lang="en-US" sz="1200" dirty="0">
              <a:solidFill>
                <a:srgbClr val="FFFFFF"/>
              </a:solidFill>
            </a:endParaRPr>
          </a:p>
          <a:p>
            <a:pPr marL="0" indent="0"/>
            <a:r>
              <a:rPr lang="en-US" dirty="0">
                <a:solidFill>
                  <a:srgbClr val="FFFFFF"/>
                </a:solidFill>
              </a:rPr>
              <a:t>A. Nick Vera</a:t>
            </a:r>
          </a:p>
          <a:p>
            <a:pPr marL="0" indent="0"/>
            <a:r>
              <a:rPr lang="en-US" sz="1200" dirty="0">
                <a:solidFill>
                  <a:srgbClr val="FFFFFF"/>
                </a:solidFill>
              </a:rPr>
              <a:t>@nickvera22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dirty="0">
                <a:solidFill>
                  <a:srgbClr val="FFFFFF"/>
                </a:solidFill>
              </a:rPr>
              <a:t>Valerie </a:t>
            </a:r>
            <a:r>
              <a:rPr lang="en-US" dirty="0" err="1">
                <a:solidFill>
                  <a:srgbClr val="FFFFFF"/>
                </a:solidFill>
              </a:rPr>
              <a:t>Lookingbill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1200" dirty="0">
                <a:solidFill>
                  <a:srgbClr val="FFFFFF"/>
                </a:solidFill>
              </a:rPr>
              <a:t>@valerielooking1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092956" y="741555"/>
            <a:ext cx="3278815" cy="366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Ctr="0">
            <a:noAutofit/>
          </a:bodyPr>
          <a:lstStyle/>
          <a:p>
            <a:r>
              <a:rPr lang="en-US" sz="2100" i="1" dirty="0">
                <a:solidFill>
                  <a:schemeClr val="tx1"/>
                </a:solidFill>
              </a:rPr>
              <a:t>“We Try to Find Something for Whatever Obstacle Might be in Our Way”:</a:t>
            </a:r>
            <a:r>
              <a:rPr lang="en-US" sz="2100" dirty="0">
                <a:solidFill>
                  <a:schemeClr val="tx1"/>
                </a:solidFill>
              </a:rPr>
              <a:t> Understanding</a:t>
            </a:r>
            <a:br>
              <a:rPr lang="en-US" sz="2100" dirty="0">
                <a:solidFill>
                  <a:schemeClr val="tx1"/>
                </a:solidFill>
              </a:rPr>
            </a:br>
            <a:r>
              <a:rPr lang="en-US" sz="2100" dirty="0">
                <a:solidFill>
                  <a:schemeClr val="tx1"/>
                </a:solidFill>
              </a:rPr>
              <a:t>the Health Information Practices of South Carolina LGBTQ+ Communities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26E8-9F6B-854E-ABB5-F8DDB7E0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4" y="723519"/>
            <a:ext cx="4347972" cy="891540"/>
          </a:xfrm>
        </p:spPr>
        <p:txBody>
          <a:bodyPr>
            <a:normAutofit/>
          </a:bodyPr>
          <a:lstStyle/>
          <a:p>
            <a:r>
              <a:rPr lang="en-US"/>
              <a:t>References </a:t>
            </a:r>
            <a:r>
              <a:rPr lang="en-US" i="1"/>
              <a:t>(2)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ACABFC-3985-41C2-87F7-37FB14CCF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971582"/>
              </p:ext>
            </p:extLst>
          </p:nvPr>
        </p:nvGraphicFramePr>
        <p:xfrm>
          <a:off x="542925" y="1978818"/>
          <a:ext cx="5772150" cy="2330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846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7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1804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8E7A5-8BA0-0746-B128-D63543EB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10827"/>
            <a:ext cx="1892235" cy="1121845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References </a:t>
            </a:r>
            <a:r>
              <a:rPr lang="en-US" sz="1800" i="1" dirty="0">
                <a:solidFill>
                  <a:schemeClr val="bg1"/>
                </a:solidFill>
              </a:rPr>
              <a:t>(3)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DD5BD7-3A41-47A9-B240-36DEEE874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215845"/>
              </p:ext>
            </p:extLst>
          </p:nvPr>
        </p:nvGraphicFramePr>
        <p:xfrm>
          <a:off x="3161109" y="723900"/>
          <a:ext cx="3153966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757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945" y="936117"/>
            <a:ext cx="5452110" cy="3271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503" y="795528"/>
            <a:ext cx="5662993" cy="355244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96CEB-4EF1-0944-86E1-68D5EB7E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4" y="350563"/>
            <a:ext cx="4347972" cy="89154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References </a:t>
            </a:r>
            <a:r>
              <a:rPr lang="en-US" i="1" dirty="0"/>
              <a:t>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1379D-0E45-844D-A1D7-B269A349E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659" y="1718446"/>
            <a:ext cx="4938476" cy="215944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404040"/>
                </a:solidFill>
              </a:rPr>
              <a:t>Williams Institute (2018). LGBT people in South Carolina. Retrieved from: </a:t>
            </a:r>
            <a:r>
              <a:rPr lang="en-US">
                <a:solidFill>
                  <a:srgbClr val="404040"/>
                </a:solidFill>
                <a:hlinkClick r:id="rId2"/>
              </a:rPr>
              <a:t>https://williamsinstitute.law.ucla.edu/wp-content/uploads/South-Carolina-fact-sheet.pdf</a:t>
            </a:r>
            <a:r>
              <a:rPr lang="en-US">
                <a:solidFill>
                  <a:srgbClr val="404040"/>
                </a:solidFill>
              </a:rPr>
              <a:t> </a:t>
            </a:r>
          </a:p>
          <a:p>
            <a:r>
              <a:rPr lang="en-US">
                <a:solidFill>
                  <a:srgbClr val="404040"/>
                </a:solidFill>
              </a:rPr>
              <a:t>Ziglio, E., Hagard. S. &amp; Griffiths, J. (2000) Health promotion development in Europe: acheivments and challenges. </a:t>
            </a:r>
            <a:r>
              <a:rPr lang="en-US" i="1">
                <a:solidFill>
                  <a:srgbClr val="404040"/>
                </a:solidFill>
              </a:rPr>
              <a:t>Health Promotion International </a:t>
            </a:r>
            <a:r>
              <a:rPr lang="en-US">
                <a:solidFill>
                  <a:srgbClr val="404040"/>
                </a:solidFill>
              </a:rPr>
              <a:t>vol 15, no. 2, pp. 143-153.</a:t>
            </a:r>
          </a:p>
          <a:p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3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lapidated street&#10;&#10;Description automatically generated">
            <a:extLst>
              <a:ext uri="{FF2B5EF4-FFF2-40B4-BE49-F238E27FC236}">
                <a16:creationId xmlns:a16="http://schemas.microsoft.com/office/drawing/2014/main" id="{86183C7F-A61A-0D49-BF8C-A8334965C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r="9334" b="1"/>
          <a:stretch/>
        </p:blipFill>
        <p:spPr>
          <a:xfrm>
            <a:off x="20" y="10"/>
            <a:ext cx="6857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934A5-A8DB-8844-B22B-2A363E61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4" y="723519"/>
            <a:ext cx="4347972" cy="891540"/>
          </a:xfrm>
          <a:solidFill>
            <a:schemeClr val="bg1">
              <a:alpha val="30000"/>
            </a:schemeClr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sz="1800" i="1">
                <a:solidFill>
                  <a:schemeClr val="tx1"/>
                </a:solidFill>
              </a:rPr>
              <a:t>Introduction: </a:t>
            </a:r>
            <a:r>
              <a:rPr lang="en-US" sz="1800">
                <a:solidFill>
                  <a:schemeClr val="tx1"/>
                </a:solidFill>
              </a:rPr>
              <a:t>Re-thinking deficit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8E8E-119A-754D-85E6-522BD574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14" y="1978533"/>
            <a:ext cx="4347972" cy="2680553"/>
          </a:xfrm>
        </p:spPr>
        <p:txBody>
          <a:bodyPr>
            <a:noAutofit/>
          </a:bodyPr>
          <a:lstStyle/>
          <a:p>
            <a:pPr algn="just"/>
            <a:r>
              <a:rPr lang="en-US" sz="1400" dirty="0"/>
              <a:t>Deficit models focus on identifying </a:t>
            </a:r>
            <a:r>
              <a:rPr lang="en-US" sz="1400" b="1" dirty="0"/>
              <a:t>problems </a:t>
            </a:r>
            <a:r>
              <a:rPr lang="en-US" sz="1400" dirty="0"/>
              <a:t>&amp;</a:t>
            </a:r>
            <a:r>
              <a:rPr lang="en-US" sz="1400" b="1" dirty="0"/>
              <a:t> needs</a:t>
            </a:r>
          </a:p>
          <a:p>
            <a:r>
              <a:rPr lang="en-US" sz="1400" dirty="0"/>
              <a:t>Public health policy development addressing </a:t>
            </a:r>
            <a:r>
              <a:rPr lang="en-US" sz="1400" b="1" dirty="0"/>
              <a:t>failures</a:t>
            </a:r>
            <a:r>
              <a:rPr lang="en-US" sz="1400" dirty="0"/>
              <a:t> of individuals &amp; communities to avoid disease </a:t>
            </a:r>
            <a:r>
              <a:rPr lang="en-US" sz="1400" i="1" dirty="0"/>
              <a:t>(Morgan &amp; </a:t>
            </a:r>
            <a:r>
              <a:rPr lang="en-US" sz="1400" i="1" dirty="0" err="1"/>
              <a:t>Ziglio</a:t>
            </a:r>
            <a:r>
              <a:rPr lang="en-US" sz="1400" i="1" dirty="0"/>
              <a:t>, 2006; </a:t>
            </a:r>
            <a:r>
              <a:rPr lang="en-US" sz="1400" i="1" dirty="0" err="1"/>
              <a:t>Ziglio</a:t>
            </a:r>
            <a:r>
              <a:rPr lang="en-US" sz="1400" i="1" dirty="0"/>
              <a:t> et al., 2000)</a:t>
            </a:r>
          </a:p>
          <a:p>
            <a:pPr algn="just"/>
            <a:r>
              <a:rPr lang="en-US" sz="1400" dirty="0"/>
              <a:t>Library &amp; Information Science (LIS) framing of </a:t>
            </a:r>
            <a:r>
              <a:rPr lang="en-US" sz="1400" b="1" dirty="0"/>
              <a:t>“needy” individuals </a:t>
            </a:r>
            <a:r>
              <a:rPr lang="en-US" sz="1400" i="1" dirty="0"/>
              <a:t>(</a:t>
            </a:r>
            <a:r>
              <a:rPr lang="en-US" sz="1400" i="1" dirty="0" err="1"/>
              <a:t>Frohmann</a:t>
            </a:r>
            <a:r>
              <a:rPr lang="en-US" sz="1400" i="1" dirty="0"/>
              <a:t>, 1992; Julien, 1999; Olsson,  2005</a:t>
            </a:r>
            <a:endParaRPr lang="en-US" sz="1400" dirty="0"/>
          </a:p>
          <a:p>
            <a:pPr algn="just"/>
            <a:r>
              <a:rPr lang="en-US" sz="1400" dirty="0"/>
              <a:t>Health librarianship focuses on </a:t>
            </a:r>
            <a:r>
              <a:rPr lang="en-US" sz="1400" b="1" dirty="0"/>
              <a:t>universal medical information </a:t>
            </a:r>
            <a:r>
              <a:rPr lang="en-US" sz="1400" dirty="0"/>
              <a:t>&amp;</a:t>
            </a:r>
            <a:r>
              <a:rPr lang="en-US" sz="1400" b="1" dirty="0"/>
              <a:t> education</a:t>
            </a:r>
            <a:r>
              <a:rPr lang="en-US" sz="1400" dirty="0"/>
              <a:t> </a:t>
            </a:r>
            <a:r>
              <a:rPr lang="en-US" sz="1400" i="1" dirty="0"/>
              <a:t>(Morris &amp; Hawkins, 2016; Ma, et al., 2018)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AAE0C-A8B1-8F41-ADEB-0CE1306AC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43" y="4651461"/>
            <a:ext cx="1096801" cy="498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742D6-5B38-814E-871E-4F3D151A1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144" y="4763574"/>
            <a:ext cx="1011503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40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7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1804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9C020-DD55-9441-8FD4-C58F2E45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10827"/>
            <a:ext cx="1892235" cy="1121845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Today’s presentation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19F0E2-7F90-46F5-817A-97F1D94112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888956"/>
              </p:ext>
            </p:extLst>
          </p:nvPr>
        </p:nvGraphicFramePr>
        <p:xfrm>
          <a:off x="3161109" y="723900"/>
          <a:ext cx="3153966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3380BBF-D93E-674D-A878-98C3527A5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0343" y="4651461"/>
            <a:ext cx="1096801" cy="498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9F165D-D1A4-7D47-86ED-876F55000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7144" y="4763574"/>
            <a:ext cx="1011503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6687-3069-EF41-83BD-448E7661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091" y="734082"/>
            <a:ext cx="3332987" cy="881243"/>
          </a:xfrm>
        </p:spPr>
        <p:txBody>
          <a:bodyPr>
            <a:normAutofit/>
          </a:bodyPr>
          <a:lstStyle/>
          <a:p>
            <a:r>
              <a:rPr lang="en-US" sz="1600" i="1"/>
              <a:t>Context: </a:t>
            </a:r>
            <a:r>
              <a:rPr lang="en-US" sz="1600"/>
              <a:t>Describing the research study</a:t>
            </a:r>
            <a:endParaRPr lang="en-US" sz="16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EA5DF-BDA4-F84E-86DE-2897662E9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98" r="2" b="10493"/>
          <a:stretch/>
        </p:blipFill>
        <p:spPr>
          <a:xfrm rot="5400000">
            <a:off x="-1261872" y="1261872"/>
            <a:ext cx="5143500" cy="26197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3C49C-3671-A145-9CCD-14A0D2FF9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091" y="1980519"/>
            <a:ext cx="3332987" cy="2441439"/>
          </a:xfrm>
        </p:spPr>
        <p:txBody>
          <a:bodyPr>
            <a:normAutofit/>
          </a:bodyPr>
          <a:lstStyle/>
          <a:p>
            <a:r>
              <a:rPr lang="en-US" dirty="0"/>
              <a:t>Interviews with </a:t>
            </a:r>
            <a:r>
              <a:rPr lang="en-US" b="1" dirty="0"/>
              <a:t>30</a:t>
            </a:r>
            <a:r>
              <a:rPr lang="en-US" dirty="0"/>
              <a:t> South Carolina LGBTQ+ community </a:t>
            </a:r>
            <a:r>
              <a:rPr lang="en-US" b="1" dirty="0"/>
              <a:t>leaders</a:t>
            </a:r>
          </a:p>
          <a:p>
            <a:pPr defTabSz="914400">
              <a:spcBef>
                <a:spcPts val="1000"/>
              </a:spcBef>
            </a:pPr>
            <a:r>
              <a:rPr lang="en-US" dirty="0"/>
              <a:t>LGBTQ+ populations face significant </a:t>
            </a:r>
            <a:r>
              <a:rPr lang="en-US" b="1" dirty="0"/>
              <a:t>health challenges </a:t>
            </a:r>
            <a:r>
              <a:rPr lang="en-US" i="1" dirty="0"/>
              <a:t>(</a:t>
            </a:r>
            <a:r>
              <a:rPr lang="en-US" i="1" u="sng" dirty="0">
                <a:hlinkClick r:id="rId4"/>
              </a:rPr>
              <a:t>HealthyPeople, 2019</a:t>
            </a:r>
            <a:r>
              <a:rPr lang="en-US" i="1" dirty="0"/>
              <a:t>)</a:t>
            </a:r>
          </a:p>
          <a:p>
            <a:pPr defTabSz="914400">
              <a:spcBef>
                <a:spcPts val="1000"/>
              </a:spcBef>
            </a:pPr>
            <a:r>
              <a:rPr lang="en-US" dirty="0"/>
              <a:t>Challenges exacerbated in </a:t>
            </a:r>
            <a:r>
              <a:rPr lang="en-US" b="1" dirty="0"/>
              <a:t>South </a:t>
            </a:r>
            <a:r>
              <a:rPr lang="en-US" i="1" dirty="0"/>
              <a:t>(Matthews &amp; Lee, 2014;  Williams Institute, 2018)</a:t>
            </a:r>
          </a:p>
          <a:p>
            <a:pPr defTabSz="914400">
              <a:spcBef>
                <a:spcPts val="1000"/>
              </a:spcBef>
            </a:pPr>
            <a:r>
              <a:rPr lang="en-US" b="1" dirty="0"/>
              <a:t>Informational barriers </a:t>
            </a:r>
            <a:r>
              <a:rPr lang="en-US" i="1" dirty="0"/>
              <a:t>(Morris &amp; Hawkins, 2016; Romanelli &amp; Hudson, 2017)</a:t>
            </a:r>
          </a:p>
        </p:txBody>
      </p:sp>
    </p:spTree>
    <p:extLst>
      <p:ext uri="{BB962C8B-B14F-4D97-AF65-F5344CB8AC3E}">
        <p14:creationId xmlns:p14="http://schemas.microsoft.com/office/powerpoint/2010/main" val="168301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D3AB95-276F-4E66-9B39-02C819965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6DA9A-92F7-B448-941F-CCE0497053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2229" y="246743"/>
            <a:ext cx="6415314" cy="468811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b="1" i="1" dirty="0"/>
              <a:t>Vada, a White lesbian who leads a community of LGBTQ+ adults describes challenges to her community staying healthy:</a:t>
            </a:r>
          </a:p>
          <a:p>
            <a:pPr marL="0" indent="0" algn="just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dirty="0"/>
              <a:t>There aren't many doctors who are </a:t>
            </a:r>
            <a:r>
              <a:rPr lang="en-US" sz="1700" b="1" dirty="0"/>
              <a:t>willing to listen</a:t>
            </a:r>
            <a:r>
              <a:rPr lang="en-US" sz="1700" dirty="0"/>
              <a:t>.[…] There aren't very many therapists that we know of who are good therapists, A, and B, </a:t>
            </a:r>
            <a:r>
              <a:rPr lang="en-US" sz="1700" b="1" dirty="0"/>
              <a:t>willing</a:t>
            </a:r>
            <a:r>
              <a:rPr lang="en-US" sz="1700" dirty="0"/>
              <a:t> and </a:t>
            </a:r>
            <a:r>
              <a:rPr lang="en-US" sz="1700" b="1" dirty="0"/>
              <a:t>capable</a:t>
            </a:r>
            <a:r>
              <a:rPr lang="en-US" sz="1700" dirty="0"/>
              <a:t> of treating </a:t>
            </a:r>
            <a:r>
              <a:rPr lang="en-US" sz="1700" b="1" dirty="0"/>
              <a:t>complex LGBT issues</a:t>
            </a:r>
            <a:r>
              <a:rPr lang="en-US" sz="1700" dirty="0"/>
              <a:t>. Because they are </a:t>
            </a:r>
            <a:r>
              <a:rPr lang="en-US" sz="1700" b="1" dirty="0"/>
              <a:t>complex</a:t>
            </a:r>
            <a:r>
              <a:rPr lang="en-US" sz="1700" dirty="0"/>
              <a:t>. They're different from another standard. Standard. </a:t>
            </a:r>
            <a:r>
              <a:rPr lang="en-US" sz="1700" b="1" dirty="0"/>
              <a:t>Straight people are standard</a:t>
            </a:r>
            <a:r>
              <a:rPr lang="en-US" sz="1700" dirty="0"/>
              <a:t>. It's different than treating somebody who is straight because the issues are simply-- they might be the same in diagnosis, but they're </a:t>
            </a:r>
            <a:r>
              <a:rPr lang="en-US" sz="1700" b="1" dirty="0"/>
              <a:t>different in causation</a:t>
            </a:r>
            <a:r>
              <a:rPr lang="en-US" sz="1700" dirty="0"/>
              <a:t>. So depression from somebody who's LGBT might be because their family has rejected them. Whereas someone who's straight might have depression because their dog died. That's very different. </a:t>
            </a:r>
            <a:r>
              <a:rPr lang="en-US" sz="1700" b="1" dirty="0"/>
              <a:t>And trying to treat it is going to be very different </a:t>
            </a:r>
            <a:r>
              <a:rPr lang="en-US" sz="1700" dirty="0"/>
              <a:t>[…] trans women […] have to find alternative ways to get their hormones because there's very few-- trans women have a harder time passing, usually, then trans men. And they're desperate to be on hormones because </a:t>
            </a:r>
            <a:r>
              <a:rPr lang="en-US" sz="1700" b="1" dirty="0"/>
              <a:t>it changes things</a:t>
            </a:r>
            <a:r>
              <a:rPr lang="en-US" sz="1700" dirty="0"/>
              <a:t>. And when doctors aren't willing to prescribe it because </a:t>
            </a:r>
            <a:r>
              <a:rPr lang="en-US" sz="1700" b="1" dirty="0"/>
              <a:t>they don't understand</a:t>
            </a:r>
            <a:r>
              <a:rPr lang="en-US" sz="1700" dirty="0"/>
              <a:t>, it can make it very challenging for them.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FA630-4A1D-8743-AAD0-FD145C16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43" y="4651461"/>
            <a:ext cx="1096801" cy="4985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0CAB49-6808-ED4F-935E-C5FD9A44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144" y="4763574"/>
            <a:ext cx="1011503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F67E30D-44EA-2A4B-98A5-A83C3D78DB98}"/>
              </a:ext>
            </a:extLst>
          </p:cNvPr>
          <p:cNvGrpSpPr/>
          <p:nvPr/>
        </p:nvGrpSpPr>
        <p:grpSpPr>
          <a:xfrm>
            <a:off x="4261241" y="3320432"/>
            <a:ext cx="2113616" cy="642723"/>
            <a:chOff x="4261241" y="3320432"/>
            <a:chExt cx="2113616" cy="642723"/>
          </a:xfrm>
        </p:grpSpPr>
        <p:sp>
          <p:nvSpPr>
            <p:cNvPr id="9" name="Google Shape;137;p26" descr="Circle representing Self defensive information practices">
              <a:extLst>
                <a:ext uri="{FF2B5EF4-FFF2-40B4-BE49-F238E27FC236}">
                  <a16:creationId xmlns:a16="http://schemas.microsoft.com/office/drawing/2014/main" id="{F2B51B51-0087-7849-867D-935BCD76921C}"/>
                </a:ext>
              </a:extLst>
            </p:cNvPr>
            <p:cNvSpPr/>
            <p:nvPr/>
          </p:nvSpPr>
          <p:spPr>
            <a:xfrm>
              <a:off x="4261241" y="3320432"/>
              <a:ext cx="667911" cy="642723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" name="Google Shape;138;p26">
              <a:extLst>
                <a:ext uri="{FF2B5EF4-FFF2-40B4-BE49-F238E27FC236}">
                  <a16:creationId xmlns:a16="http://schemas.microsoft.com/office/drawing/2014/main" id="{51C1D064-052E-1348-9A14-E8D28C578E7A}"/>
                </a:ext>
              </a:extLst>
            </p:cNvPr>
            <p:cNvSpPr txBox="1"/>
            <p:nvPr/>
          </p:nvSpPr>
          <p:spPr>
            <a:xfrm>
              <a:off x="4969562" y="3454203"/>
              <a:ext cx="1405295" cy="45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Self defensive:</a:t>
              </a:r>
            </a:p>
            <a:p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Seeking</a:t>
              </a:r>
              <a:endParaRPr dirty="0">
                <a:solidFill>
                  <a:schemeClr val="tx1"/>
                </a:solidFill>
                <a:latin typeface="Gill Sans MT" panose="020B0502020104020203" pitchFamily="34" charset="77"/>
              </a:endParaRPr>
            </a:p>
          </p:txBody>
        </p:sp>
      </p:grpSp>
      <p:cxnSp>
        <p:nvCxnSpPr>
          <p:cNvPr id="61" name="Straight Arrow Connector 60" descr="Arrow connecting Barriers to Self defensive information practices">
            <a:extLst>
              <a:ext uri="{FF2B5EF4-FFF2-40B4-BE49-F238E27FC236}">
                <a16:creationId xmlns:a16="http://schemas.microsoft.com/office/drawing/2014/main" id="{10756E5C-BFCF-854B-A740-C74ED789EC96}"/>
              </a:ext>
            </a:extLst>
          </p:cNvPr>
          <p:cNvCxnSpPr>
            <a:stCxn id="8" idx="6"/>
            <a:endCxn id="9" idx="2"/>
          </p:cNvCxnSpPr>
          <p:nvPr/>
        </p:nvCxnSpPr>
        <p:spPr>
          <a:xfrm flipV="1">
            <a:off x="3153514" y="3641794"/>
            <a:ext cx="1107727" cy="365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E2EC27-62D6-F446-B825-14BED58D04A9}"/>
              </a:ext>
            </a:extLst>
          </p:cNvPr>
          <p:cNvGrpSpPr/>
          <p:nvPr/>
        </p:nvGrpSpPr>
        <p:grpSpPr>
          <a:xfrm>
            <a:off x="1988457" y="3686431"/>
            <a:ext cx="1938827" cy="1074993"/>
            <a:chOff x="1988457" y="3686431"/>
            <a:chExt cx="1938827" cy="1074993"/>
          </a:xfrm>
        </p:grpSpPr>
        <p:sp>
          <p:nvSpPr>
            <p:cNvPr id="8" name="Google Shape;137;p26" descr="Circle representing Barriers">
              <a:extLst>
                <a:ext uri="{FF2B5EF4-FFF2-40B4-BE49-F238E27FC236}">
                  <a16:creationId xmlns:a16="http://schemas.microsoft.com/office/drawing/2014/main" id="{EAB199BA-B01D-6A4D-8936-7BC0B4D15829}"/>
                </a:ext>
              </a:extLst>
            </p:cNvPr>
            <p:cNvSpPr/>
            <p:nvPr/>
          </p:nvSpPr>
          <p:spPr>
            <a:xfrm>
              <a:off x="2485603" y="3686431"/>
              <a:ext cx="667911" cy="642723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38;p26">
              <a:extLst>
                <a:ext uri="{FF2B5EF4-FFF2-40B4-BE49-F238E27FC236}">
                  <a16:creationId xmlns:a16="http://schemas.microsoft.com/office/drawing/2014/main" id="{1BCE7DAF-B1B1-AF4E-B3EC-83B2294C4915}"/>
                </a:ext>
              </a:extLst>
            </p:cNvPr>
            <p:cNvSpPr txBox="1"/>
            <p:nvPr/>
          </p:nvSpPr>
          <p:spPr>
            <a:xfrm>
              <a:off x="1988457" y="4304071"/>
              <a:ext cx="1938827" cy="45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accent3"/>
                  </a:solidFill>
                  <a:latin typeface="Gill Sans MT" panose="020B0502020104020203" pitchFamily="34" charset="77"/>
                </a:rPr>
                <a:t>Barriers: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Hetero / cis-normativity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Homo / trans-phobia</a:t>
              </a:r>
            </a:p>
            <a:p>
              <a:pPr algn="ctr"/>
              <a:endParaRPr dirty="0">
                <a:solidFill>
                  <a:schemeClr val="accent3"/>
                </a:solidFill>
                <a:latin typeface="Gill Sans MT" panose="020B0502020104020203" pitchFamily="34" charset="77"/>
              </a:endParaRPr>
            </a:p>
          </p:txBody>
        </p:sp>
      </p:grpSp>
      <p:cxnSp>
        <p:nvCxnSpPr>
          <p:cNvPr id="69" name="Straight Arrow Connector 68" descr="Arrow connecting Contextual Conditions to Barriers">
            <a:extLst>
              <a:ext uri="{FF2B5EF4-FFF2-40B4-BE49-F238E27FC236}">
                <a16:creationId xmlns:a16="http://schemas.microsoft.com/office/drawing/2014/main" id="{C001AE89-AD05-D24E-A1A9-BC349D213F3A}"/>
              </a:ext>
            </a:extLst>
          </p:cNvPr>
          <p:cNvCxnSpPr>
            <a:stCxn id="4" idx="6"/>
            <a:endCxn id="8" idx="2"/>
          </p:cNvCxnSpPr>
          <p:nvPr/>
        </p:nvCxnSpPr>
        <p:spPr>
          <a:xfrm>
            <a:off x="1255530" y="3202129"/>
            <a:ext cx="1230073" cy="805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501A9E-ACFC-5942-A1B8-980EE9D4A1C4}"/>
              </a:ext>
            </a:extLst>
          </p:cNvPr>
          <p:cNvGrpSpPr/>
          <p:nvPr/>
        </p:nvGrpSpPr>
        <p:grpSpPr>
          <a:xfrm>
            <a:off x="1255530" y="1789134"/>
            <a:ext cx="5535106" cy="2939671"/>
            <a:chOff x="1255530" y="1789134"/>
            <a:chExt cx="5535106" cy="2939671"/>
          </a:xfrm>
        </p:grpSpPr>
        <p:cxnSp>
          <p:nvCxnSpPr>
            <p:cNvPr id="16" name="Straight Arrow Connector 15" descr="Double-sided arrow pointing between Risks and Barriers">
              <a:extLst>
                <a:ext uri="{FF2B5EF4-FFF2-40B4-BE49-F238E27FC236}">
                  <a16:creationId xmlns:a16="http://schemas.microsoft.com/office/drawing/2014/main" id="{592F5D92-06E1-CA41-9187-16C15BAA0AFD}"/>
                </a:ext>
              </a:extLst>
            </p:cNvPr>
            <p:cNvCxnSpPr/>
            <p:nvPr/>
          </p:nvCxnSpPr>
          <p:spPr>
            <a:xfrm>
              <a:off x="2815534" y="2763144"/>
              <a:ext cx="0" cy="9153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E3B937-C854-5846-93A5-5BE7A0B0EAE2}"/>
                </a:ext>
              </a:extLst>
            </p:cNvPr>
            <p:cNvGrpSpPr/>
            <p:nvPr/>
          </p:nvGrpSpPr>
          <p:grpSpPr>
            <a:xfrm>
              <a:off x="1255530" y="1789134"/>
              <a:ext cx="5535106" cy="2939671"/>
              <a:chOff x="1255530" y="1789134"/>
              <a:chExt cx="5535106" cy="2939671"/>
            </a:xfrm>
          </p:grpSpPr>
          <p:cxnSp>
            <p:nvCxnSpPr>
              <p:cNvPr id="18" name="Straight Connector 17" descr="Line connecting Self to Community defensive information practices">
                <a:extLst>
                  <a:ext uri="{FF2B5EF4-FFF2-40B4-BE49-F238E27FC236}">
                    <a16:creationId xmlns:a16="http://schemas.microsoft.com/office/drawing/2014/main" id="{150EBEDC-611E-E94A-9018-9E6F64C3CD92}"/>
                  </a:ext>
                </a:extLst>
              </p:cNvPr>
              <p:cNvCxnSpPr>
                <a:stCxn id="9" idx="4"/>
                <a:endCxn id="10" idx="0"/>
              </p:cNvCxnSpPr>
              <p:nvPr/>
            </p:nvCxnSpPr>
            <p:spPr>
              <a:xfrm>
                <a:off x="4595197" y="3963155"/>
                <a:ext cx="0" cy="1229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Google Shape;137;p26" descr="Circle representing Community defensive information practices">
                <a:extLst>
                  <a:ext uri="{FF2B5EF4-FFF2-40B4-BE49-F238E27FC236}">
                    <a16:creationId xmlns:a16="http://schemas.microsoft.com/office/drawing/2014/main" id="{0686D759-0908-5044-9312-314BB1652D27}"/>
                  </a:ext>
                </a:extLst>
              </p:cNvPr>
              <p:cNvSpPr/>
              <p:nvPr/>
            </p:nvSpPr>
            <p:spPr>
              <a:xfrm>
                <a:off x="4261241" y="4086082"/>
                <a:ext cx="667911" cy="6427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9" name="Google Shape;138;p26">
                <a:extLst>
                  <a:ext uri="{FF2B5EF4-FFF2-40B4-BE49-F238E27FC236}">
                    <a16:creationId xmlns:a16="http://schemas.microsoft.com/office/drawing/2014/main" id="{23C8A81D-F0D4-D348-9641-112DFBE91176}"/>
                  </a:ext>
                </a:extLst>
              </p:cNvPr>
              <p:cNvSpPr txBox="1"/>
              <p:nvPr/>
            </p:nvSpPr>
            <p:spPr>
              <a:xfrm>
                <a:off x="4969563" y="4217278"/>
                <a:ext cx="1771650" cy="457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Gill Sans MT" panose="020B0502020104020203" pitchFamily="34" charset="77"/>
                  </a:rPr>
                  <a:t>Community defensive</a:t>
                </a:r>
                <a:endParaRPr dirty="0">
                  <a:solidFill>
                    <a:schemeClr val="bg1">
                      <a:lumMod val="65000"/>
                    </a:schemeClr>
                  </a:solidFill>
                  <a:latin typeface="Gill Sans MT" panose="020B0502020104020203" pitchFamily="34" charset="77"/>
                </a:endParaRPr>
              </a:p>
            </p:txBody>
          </p:sp>
          <p:cxnSp>
            <p:nvCxnSpPr>
              <p:cNvPr id="63" name="Straight Arrow Connector 62" descr="Arrow connecting Barriers to Community defensive information practices">
                <a:extLst>
                  <a:ext uri="{FF2B5EF4-FFF2-40B4-BE49-F238E27FC236}">
                    <a16:creationId xmlns:a16="http://schemas.microsoft.com/office/drawing/2014/main" id="{D8286356-CF0C-CB45-B1E1-76115A829227}"/>
                  </a:ext>
                </a:extLst>
              </p:cNvPr>
              <p:cNvCxnSpPr>
                <a:stCxn id="8" idx="6"/>
                <a:endCxn id="10" idx="2"/>
              </p:cNvCxnSpPr>
              <p:nvPr/>
            </p:nvCxnSpPr>
            <p:spPr>
              <a:xfrm>
                <a:off x="3153514" y="4007793"/>
                <a:ext cx="1107727" cy="3996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 descr="Line connecting Self to Community protective information practices">
                <a:extLst>
                  <a:ext uri="{FF2B5EF4-FFF2-40B4-BE49-F238E27FC236}">
                    <a16:creationId xmlns:a16="http://schemas.microsoft.com/office/drawing/2014/main" id="{8284FA49-DA7B-8E40-BB06-6BE94338BF37}"/>
                  </a:ext>
                </a:extLst>
              </p:cNvPr>
              <p:cNvCxnSpPr>
                <a:stCxn id="6" idx="4"/>
                <a:endCxn id="7" idx="0"/>
              </p:cNvCxnSpPr>
              <p:nvPr/>
            </p:nvCxnSpPr>
            <p:spPr>
              <a:xfrm>
                <a:off x="4595197" y="2431857"/>
                <a:ext cx="0" cy="1229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Google Shape;137;p26" descr="Circle representing Community protective information practices">
                <a:extLst>
                  <a:ext uri="{FF2B5EF4-FFF2-40B4-BE49-F238E27FC236}">
                    <a16:creationId xmlns:a16="http://schemas.microsoft.com/office/drawing/2014/main" id="{0FEF84CC-CF44-5B4E-834E-BF1F080AC472}"/>
                  </a:ext>
                </a:extLst>
              </p:cNvPr>
              <p:cNvSpPr/>
              <p:nvPr/>
            </p:nvSpPr>
            <p:spPr>
              <a:xfrm>
                <a:off x="4261241" y="2554783"/>
                <a:ext cx="667911" cy="642723"/>
              </a:xfrm>
              <a:prstGeom prst="ellipse">
                <a:avLst/>
              </a:prstGeom>
              <a:solidFill>
                <a:schemeClr val="accent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38;p26">
                <a:extLst>
                  <a:ext uri="{FF2B5EF4-FFF2-40B4-BE49-F238E27FC236}">
                    <a16:creationId xmlns:a16="http://schemas.microsoft.com/office/drawing/2014/main" id="{462B771B-1691-3C41-B118-9CC3B8F59BEF}"/>
                  </a:ext>
                </a:extLst>
              </p:cNvPr>
              <p:cNvSpPr txBox="1"/>
              <p:nvPr/>
            </p:nvSpPr>
            <p:spPr>
              <a:xfrm>
                <a:off x="4969563" y="2691127"/>
                <a:ext cx="1821073" cy="457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r>
                  <a:rPr lang="en-US" dirty="0">
                    <a:solidFill>
                      <a:schemeClr val="accent5"/>
                    </a:solidFill>
                    <a:latin typeface="Gill Sans MT" panose="020B0502020104020203" pitchFamily="34" charset="77"/>
                  </a:rPr>
                  <a:t>Community protective</a:t>
                </a:r>
                <a:endParaRPr dirty="0">
                  <a:solidFill>
                    <a:schemeClr val="accent5"/>
                  </a:solidFill>
                  <a:latin typeface="Gill Sans MT" panose="020B0502020104020203" pitchFamily="34" charset="77"/>
                </a:endParaRPr>
              </a:p>
            </p:txBody>
          </p:sp>
          <p:cxnSp>
            <p:nvCxnSpPr>
              <p:cNvPr id="59" name="Straight Arrow Connector 58" descr="Arrow connecting Risks to Community protective information practices">
                <a:extLst>
                  <a:ext uri="{FF2B5EF4-FFF2-40B4-BE49-F238E27FC236}">
                    <a16:creationId xmlns:a16="http://schemas.microsoft.com/office/drawing/2014/main" id="{E0241E1D-1229-A84B-B1C2-98C623EC00DA}"/>
                  </a:ext>
                </a:extLst>
              </p:cNvPr>
              <p:cNvCxnSpPr>
                <a:stCxn id="5" idx="6"/>
                <a:endCxn id="7" idx="2"/>
              </p:cNvCxnSpPr>
              <p:nvPr/>
            </p:nvCxnSpPr>
            <p:spPr>
              <a:xfrm>
                <a:off x="3153514" y="2454624"/>
                <a:ext cx="1107727" cy="4215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Google Shape;137;p26" descr="Circle representing Self protective information practices">
                <a:extLst>
                  <a:ext uri="{FF2B5EF4-FFF2-40B4-BE49-F238E27FC236}">
                    <a16:creationId xmlns:a16="http://schemas.microsoft.com/office/drawing/2014/main" id="{60C7FD0B-98B2-284E-B998-BEC0C0AD57CA}"/>
                  </a:ext>
                </a:extLst>
              </p:cNvPr>
              <p:cNvSpPr/>
              <p:nvPr/>
            </p:nvSpPr>
            <p:spPr>
              <a:xfrm>
                <a:off x="4261241" y="1789134"/>
                <a:ext cx="667911" cy="642723"/>
              </a:xfrm>
              <a:prstGeom prst="ellipse">
                <a:avLst/>
              </a:prstGeom>
              <a:solidFill>
                <a:schemeClr val="accent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4" name="Google Shape;138;p26">
                <a:extLst>
                  <a:ext uri="{FF2B5EF4-FFF2-40B4-BE49-F238E27FC236}">
                    <a16:creationId xmlns:a16="http://schemas.microsoft.com/office/drawing/2014/main" id="{1167BB56-F87E-A44C-9026-2E57699AFB98}"/>
                  </a:ext>
                </a:extLst>
              </p:cNvPr>
              <p:cNvSpPr txBox="1"/>
              <p:nvPr/>
            </p:nvSpPr>
            <p:spPr>
              <a:xfrm>
                <a:off x="4969563" y="1928051"/>
                <a:ext cx="1191062" cy="457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  <a:latin typeface="Gill Sans MT" panose="020B0502020104020203" pitchFamily="34" charset="77"/>
                  </a:rPr>
                  <a:t>Self protective</a:t>
                </a:r>
                <a:endParaRPr dirty="0">
                  <a:solidFill>
                    <a:schemeClr val="accent4"/>
                  </a:solidFill>
                  <a:latin typeface="Gill Sans MT" panose="020B0502020104020203" pitchFamily="34" charset="77"/>
                </a:endParaRPr>
              </a:p>
            </p:txBody>
          </p:sp>
          <p:cxnSp>
            <p:nvCxnSpPr>
              <p:cNvPr id="57" name="Straight Arrow Connector 56" descr="Arrow connecting Risks to Self protective information practices">
                <a:extLst>
                  <a:ext uri="{FF2B5EF4-FFF2-40B4-BE49-F238E27FC236}">
                    <a16:creationId xmlns:a16="http://schemas.microsoft.com/office/drawing/2014/main" id="{A59BBF30-5D89-7446-8F23-CBCA881B54BB}"/>
                  </a:ext>
                </a:extLst>
              </p:cNvPr>
              <p:cNvCxnSpPr>
                <a:stCxn id="5" idx="6"/>
                <a:endCxn id="6" idx="2"/>
              </p:cNvCxnSpPr>
              <p:nvPr/>
            </p:nvCxnSpPr>
            <p:spPr>
              <a:xfrm flipV="1">
                <a:off x="3153514" y="2110496"/>
                <a:ext cx="1107727" cy="3441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oogle Shape;137;p26" descr="Circle representing Risks">
                <a:extLst>
                  <a:ext uri="{FF2B5EF4-FFF2-40B4-BE49-F238E27FC236}">
                    <a16:creationId xmlns:a16="http://schemas.microsoft.com/office/drawing/2014/main" id="{2E09F9A8-24D9-F447-A84B-54B24DF7D2DB}"/>
                  </a:ext>
                </a:extLst>
              </p:cNvPr>
              <p:cNvSpPr/>
              <p:nvPr/>
            </p:nvSpPr>
            <p:spPr>
              <a:xfrm>
                <a:off x="2485603" y="2133262"/>
                <a:ext cx="667911" cy="642723"/>
              </a:xfrm>
              <a:prstGeom prst="ellipse">
                <a:avLst/>
              </a:prstGeom>
              <a:solidFill>
                <a:schemeClr val="accen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13" name="Google Shape;138;p26">
                <a:extLst>
                  <a:ext uri="{FF2B5EF4-FFF2-40B4-BE49-F238E27FC236}">
                    <a16:creationId xmlns:a16="http://schemas.microsoft.com/office/drawing/2014/main" id="{3D815AB2-CD98-D841-B783-E587F8793AF9}"/>
                  </a:ext>
                </a:extLst>
              </p:cNvPr>
              <p:cNvSpPr txBox="1"/>
              <p:nvPr/>
            </p:nvSpPr>
            <p:spPr>
              <a:xfrm>
                <a:off x="2104430" y="1814517"/>
                <a:ext cx="1462063" cy="457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  <a:latin typeface="Gill Sans MT" panose="020B0502020104020203" pitchFamily="34" charset="77"/>
                  </a:rPr>
                  <a:t>Risks</a:t>
                </a:r>
                <a:endParaRPr dirty="0">
                  <a:solidFill>
                    <a:schemeClr val="accent2"/>
                  </a:solidFill>
                  <a:latin typeface="Gill Sans MT" panose="020B0502020104020203" pitchFamily="34" charset="77"/>
                </a:endParaRPr>
              </a:p>
            </p:txBody>
          </p:sp>
          <p:cxnSp>
            <p:nvCxnSpPr>
              <p:cNvPr id="65" name="Straight Arrow Connector 64" descr="Arrow connecting Contextual Conditions to Risks">
                <a:extLst>
                  <a:ext uri="{FF2B5EF4-FFF2-40B4-BE49-F238E27FC236}">
                    <a16:creationId xmlns:a16="http://schemas.microsoft.com/office/drawing/2014/main" id="{AF867C8C-5A2C-F04C-9B43-B1716F8173FA}"/>
                  </a:ext>
                </a:extLst>
              </p:cNvPr>
              <p:cNvCxnSpPr>
                <a:endCxn id="5" idx="2"/>
              </p:cNvCxnSpPr>
              <p:nvPr/>
            </p:nvCxnSpPr>
            <p:spPr>
              <a:xfrm flipV="1">
                <a:off x="1255530" y="2454624"/>
                <a:ext cx="1230073" cy="6938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D3B06C-755F-B44F-B90E-6BD79D6C92F6}"/>
              </a:ext>
            </a:extLst>
          </p:cNvPr>
          <p:cNvGrpSpPr/>
          <p:nvPr/>
        </p:nvGrpSpPr>
        <p:grpSpPr>
          <a:xfrm>
            <a:off x="222759" y="2880767"/>
            <a:ext cx="1462063" cy="1104152"/>
            <a:chOff x="222759" y="2880767"/>
            <a:chExt cx="1462063" cy="1104152"/>
          </a:xfrm>
        </p:grpSpPr>
        <p:sp>
          <p:nvSpPr>
            <p:cNvPr id="4" name="Google Shape;137;p26" descr="Circle representing Contextual Conditions">
              <a:extLst>
                <a:ext uri="{FF2B5EF4-FFF2-40B4-BE49-F238E27FC236}">
                  <a16:creationId xmlns:a16="http://schemas.microsoft.com/office/drawing/2014/main" id="{58D62B1B-CA96-FE4B-B348-A2F6DA3FECD7}"/>
                </a:ext>
              </a:extLst>
            </p:cNvPr>
            <p:cNvSpPr/>
            <p:nvPr/>
          </p:nvSpPr>
          <p:spPr>
            <a:xfrm>
              <a:off x="587619" y="2880767"/>
              <a:ext cx="667911" cy="642723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11" name="Google Shape;138;p26">
              <a:extLst>
                <a:ext uri="{FF2B5EF4-FFF2-40B4-BE49-F238E27FC236}">
                  <a16:creationId xmlns:a16="http://schemas.microsoft.com/office/drawing/2014/main" id="{87F326DE-3722-AB46-B1E0-4D2D96D92AA0}"/>
                </a:ext>
              </a:extLst>
            </p:cNvPr>
            <p:cNvSpPr txBox="1"/>
            <p:nvPr/>
          </p:nvSpPr>
          <p:spPr>
            <a:xfrm>
              <a:off x="222759" y="3527566"/>
              <a:ext cx="1462063" cy="45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Contextual Conditions: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Gender identity</a:t>
              </a:r>
            </a:p>
            <a:p>
              <a:pPr algn="ctr"/>
              <a:r>
                <a:rPr lang="en-US" dirty="0">
                  <a:latin typeface="Gill Sans MT" panose="020B0502020104020203" pitchFamily="34" charset="77"/>
                </a:rPr>
                <a:t>Sexual orientation</a:t>
              </a:r>
            </a:p>
            <a:p>
              <a:pPr algn="ctr"/>
              <a:endParaRPr dirty="0">
                <a:solidFill>
                  <a:schemeClr val="accent1"/>
                </a:solidFill>
                <a:latin typeface="Gill Sans MT" panose="020B0502020104020203" pitchFamily="34" charset="77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4BB15B-58B3-C948-8DC4-A046BD89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Pulling it all together: </a:t>
            </a:r>
            <a:r>
              <a:rPr lang="en-US" dirty="0"/>
              <a:t>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267548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C5BA2-1859-0540-B5FA-57A7ADF4C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5" r="11680" b="2"/>
          <a:stretch/>
        </p:blipFill>
        <p:spPr>
          <a:xfrm>
            <a:off x="361" y="10"/>
            <a:ext cx="342900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B3E27-1A7E-E54E-8B32-3BC4627D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2131128"/>
            <a:ext cx="2524105" cy="881244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Implications: </a:t>
            </a:r>
            <a:r>
              <a:rPr lang="en-US" sz="1200">
                <a:solidFill>
                  <a:schemeClr val="bg1"/>
                </a:solidFill>
              </a:rPr>
              <a:t>What can we </a:t>
            </a:r>
            <a:r>
              <a:rPr lang="en-US" sz="1200" i="1">
                <a:solidFill>
                  <a:schemeClr val="bg1"/>
                </a:solidFill>
              </a:rPr>
              <a:t>do </a:t>
            </a:r>
            <a:r>
              <a:rPr lang="en-US" sz="1200">
                <a:solidFill>
                  <a:schemeClr val="bg1"/>
                </a:solidFill>
              </a:rPr>
              <a:t>with what we’ve found?</a:t>
            </a:r>
            <a:endParaRPr lang="en-US" sz="1200" i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C2B8-DCFE-FE4D-BF53-07728E29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466" y="732096"/>
            <a:ext cx="2702774" cy="3689862"/>
          </a:xfrm>
        </p:spPr>
        <p:txBody>
          <a:bodyPr anchor="ctr">
            <a:normAutofit/>
          </a:bodyPr>
          <a:lstStyle/>
          <a:p>
            <a:r>
              <a:rPr lang="en-US" b="1" dirty="0"/>
              <a:t>Re-orienting professional practice </a:t>
            </a:r>
            <a:r>
              <a:rPr lang="en-US" dirty="0"/>
              <a:t>rather than “fixing”</a:t>
            </a:r>
          </a:p>
          <a:p>
            <a:pPr lvl="1"/>
            <a:r>
              <a:rPr lang="en-US" dirty="0"/>
              <a:t>Shift from outreach to </a:t>
            </a:r>
            <a:r>
              <a:rPr lang="en-US" b="1" dirty="0"/>
              <a:t>engagement </a:t>
            </a:r>
            <a:r>
              <a:rPr lang="en-US" i="1" dirty="0"/>
              <a:t>(Baba &amp; </a:t>
            </a:r>
            <a:r>
              <a:rPr lang="en-US" i="1" dirty="0" err="1"/>
              <a:t>Abrizah</a:t>
            </a:r>
            <a:r>
              <a:rPr lang="en-US" i="1" dirty="0"/>
              <a:t>, 2018) </a:t>
            </a:r>
            <a:endParaRPr lang="en-US" b="1" dirty="0"/>
          </a:p>
          <a:p>
            <a:pPr lvl="1"/>
            <a:r>
              <a:rPr lang="en-US" dirty="0"/>
              <a:t>Partnering with </a:t>
            </a:r>
            <a:r>
              <a:rPr lang="en-US" b="1" dirty="0"/>
              <a:t>community health workers </a:t>
            </a:r>
            <a:r>
              <a:rPr lang="en-US" i="1" dirty="0"/>
              <a:t>(Raj et al., 2015)</a:t>
            </a:r>
          </a:p>
          <a:p>
            <a:pPr lvl="1"/>
            <a:r>
              <a:rPr lang="en-US" b="1" dirty="0"/>
              <a:t>Cultural competency trainings </a:t>
            </a:r>
            <a:r>
              <a:rPr lang="en-US" dirty="0"/>
              <a:t>to medical professionals </a:t>
            </a:r>
            <a:r>
              <a:rPr lang="en-US" i="1" dirty="0"/>
              <a:t>(Cooke, 2017)</a:t>
            </a:r>
            <a:endParaRPr lang="en-US" dirty="0"/>
          </a:p>
          <a:p>
            <a:pPr lvl="1"/>
            <a:r>
              <a:rPr lang="en-US" b="1" dirty="0"/>
              <a:t>Harm reduction workshops </a:t>
            </a:r>
            <a:r>
              <a:rPr lang="en-US" i="1" dirty="0"/>
              <a:t>(Pollack, 2008)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3048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AB9AE-D125-F14E-9234-8F632734A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44" y="4763574"/>
            <a:ext cx="1011503" cy="274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A30B5-B1A7-4542-86DD-9E699162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43" y="4651461"/>
            <a:ext cx="1096801" cy="498546"/>
          </a:xfrm>
          <a:prstGeom prst="rect">
            <a:avLst/>
          </a:prstGeom>
        </p:spPr>
      </p:pic>
      <p:sp>
        <p:nvSpPr>
          <p:cNvPr id="204" name="Google Shape;204;p34"/>
          <p:cNvSpPr txBox="1">
            <a:spLocks noGrp="1"/>
          </p:cNvSpPr>
          <p:nvPr>
            <p:ph type="subTitle" idx="1"/>
          </p:nvPr>
        </p:nvSpPr>
        <p:spPr>
          <a:xfrm>
            <a:off x="1516046" y="3264408"/>
            <a:ext cx="3825907" cy="929920"/>
          </a:xfrm>
          <a:prstGeom prst="rect">
            <a:avLst/>
          </a:prstGeom>
        </p:spPr>
        <p:txBody>
          <a:bodyPr spcFirstLastPara="1" lIns="68569" tIns="68569" rIns="68569" bIns="68569" anchorCtr="0">
            <a:normAutofit/>
          </a:bodyPr>
          <a:lstStyle/>
          <a:p>
            <a:pPr marL="0" indent="0"/>
            <a:r>
              <a:rPr lang="en" sz="1700" dirty="0"/>
              <a:t>For more project info:</a:t>
            </a:r>
          </a:p>
          <a:p>
            <a:pPr marL="0" indent="0"/>
            <a:r>
              <a:rPr lang="en" sz="1700" u="sng" dirty="0">
                <a:highlight>
                  <a:srgbClr val="FFFF00"/>
                </a:highlight>
              </a:rPr>
              <a:t>http://bit.ly/hiplgbtq</a:t>
            </a:r>
            <a:r>
              <a:rPr lang="en" sz="1700" dirty="0">
                <a:highlight>
                  <a:srgbClr val="FFFF00"/>
                </a:highlight>
              </a:rPr>
              <a:t> </a:t>
            </a:r>
            <a:endParaRPr sz="1700" dirty="0">
              <a:highlight>
                <a:srgbClr val="FFFF00"/>
              </a:highlight>
            </a:endParaRPr>
          </a:p>
        </p:txBody>
      </p:sp>
      <p:sp>
        <p:nvSpPr>
          <p:cNvPr id="203" name="Google Shape;203;p34"/>
          <p:cNvSpPr txBox="1">
            <a:spLocks noGrp="1"/>
          </p:cNvSpPr>
          <p:nvPr>
            <p:ph type="ctrTitle"/>
          </p:nvPr>
        </p:nvSpPr>
        <p:spPr>
          <a:xfrm>
            <a:off x="900112" y="1790058"/>
            <a:ext cx="5057775" cy="1234440"/>
          </a:xfrm>
          <a:prstGeom prst="rect">
            <a:avLst/>
          </a:prstGeom>
          <a:solidFill>
            <a:schemeClr val="tx1"/>
          </a:solidFill>
          <a:ln w="190500" cmpd="thinThick">
            <a:solidFill>
              <a:schemeClr val="tx1"/>
            </a:solidFill>
          </a:ln>
        </p:spPr>
        <p:txBody>
          <a:bodyPr spcFirstLastPara="1" lIns="68569" tIns="68569" rIns="68569" bIns="68569" anchorCtr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i="1" dirty="0">
                <a:solidFill>
                  <a:schemeClr val="bg1"/>
                </a:solidFill>
              </a:rPr>
              <a:t>Questions?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7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1804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83DB9-F468-8841-8C6B-6C5C9383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010827"/>
            <a:ext cx="1892235" cy="1121845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References </a:t>
            </a:r>
            <a:r>
              <a:rPr lang="en-US" sz="1800" i="1" dirty="0">
                <a:solidFill>
                  <a:schemeClr val="bg1"/>
                </a:solidFill>
              </a:rPr>
              <a:t>(1)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AAE73F-D8A8-4817-BEEF-8DB7E7AC8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967794"/>
              </p:ext>
            </p:extLst>
          </p:nvPr>
        </p:nvGraphicFramePr>
        <p:xfrm>
          <a:off x="3161109" y="723900"/>
          <a:ext cx="3153966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596194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1941</Words>
  <Application>Microsoft Office PowerPoint</Application>
  <PresentationFormat>Custom</PresentationFormat>
  <Paragraphs>154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Parcel</vt:lpstr>
      <vt:lpstr>“We Try to Find Something for Whatever Obstacle Might be in Our Way”: Understanding the Health Information Practices of South Carolina LGBTQ+ Communities</vt:lpstr>
      <vt:lpstr>Introduction: Re-thinking deficit models</vt:lpstr>
      <vt:lpstr>Today’s presentation</vt:lpstr>
      <vt:lpstr>Context: Describing the research study</vt:lpstr>
      <vt:lpstr>PowerPoint Presentation</vt:lpstr>
      <vt:lpstr>Pulling it all together: Conceptual model</vt:lpstr>
      <vt:lpstr>Implications: What can we do with what we’ve found?</vt:lpstr>
      <vt:lpstr>Thank you! Questions?</vt:lpstr>
      <vt:lpstr>References (1)</vt:lpstr>
      <vt:lpstr>References (2)</vt:lpstr>
      <vt:lpstr>References (3)</vt:lpstr>
      <vt:lpstr>References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“We Try to Find Something for Whatever Obstacle Might be in Our Way”: Understanding the Health Information Practices of South Carolina LGBTQ+ Communities</dc:title>
  <dc:creator>HEALTH, SLIS</dc:creator>
  <cp:lastModifiedBy>HEALTH, SLIS</cp:lastModifiedBy>
  <cp:revision>183</cp:revision>
  <dcterms:created xsi:type="dcterms:W3CDTF">2019-09-27T22:48:22Z</dcterms:created>
  <dcterms:modified xsi:type="dcterms:W3CDTF">2019-11-12T20:43:37Z</dcterms:modified>
</cp:coreProperties>
</file>