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5"/>
  </p:notesMasterIdLst>
  <p:sldIdLst>
    <p:sldId id="256" r:id="rId2"/>
    <p:sldId id="300" r:id="rId3"/>
    <p:sldId id="301" r:id="rId4"/>
    <p:sldId id="302" r:id="rId5"/>
    <p:sldId id="289" r:id="rId6"/>
    <p:sldId id="264" r:id="rId7"/>
    <p:sldId id="265" r:id="rId8"/>
    <p:sldId id="266" r:id="rId9"/>
    <p:sldId id="290" r:id="rId10"/>
    <p:sldId id="295" r:id="rId11"/>
    <p:sldId id="291" r:id="rId12"/>
    <p:sldId id="296" r:id="rId13"/>
    <p:sldId id="297" r:id="rId14"/>
    <p:sldId id="298" r:id="rId15"/>
    <p:sldId id="299" r:id="rId16"/>
    <p:sldId id="304" r:id="rId17"/>
    <p:sldId id="303" r:id="rId18"/>
    <p:sldId id="276" r:id="rId19"/>
    <p:sldId id="277" r:id="rId20"/>
    <p:sldId id="278" r:id="rId21"/>
    <p:sldId id="282" r:id="rId22"/>
    <p:sldId id="283" r:id="rId23"/>
    <p:sldId id="284" r:id="rId24"/>
  </p:sldIdLst>
  <p:sldSz cx="6858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D97B82-D892-4F8E-8276-8C01B1D35B54}">
  <a:tblStyle styleId="{D1D97B82-D892-4F8E-8276-8C01B1D35B5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p:restoredTop sz="66667"/>
  </p:normalViewPr>
  <p:slideViewPr>
    <p:cSldViewPr snapToGrid="0">
      <p:cViewPr varScale="1">
        <p:scale>
          <a:sx n="111" d="100"/>
          <a:sy n="111" d="100"/>
        </p:scale>
        <p:origin x="3008" y="184"/>
      </p:cViewPr>
      <p:guideLst>
        <p:guide orient="horz" pos="1620"/>
        <p:guide pos="2160"/>
      </p:guideLst>
    </p:cSldViewPr>
  </p:slideViewPr>
  <p:notesTextViewPr>
    <p:cViewPr>
      <p:scale>
        <a:sx n="1" d="1"/>
        <a:sy n="1" d="1"/>
      </p:scale>
      <p:origin x="0" y="0"/>
    </p:cViewPr>
  </p:notesTextViewPr>
  <p:notesViewPr>
    <p:cSldViewPr snapToGrid="0">
      <p:cViewPr varScale="1">
        <p:scale>
          <a:sx n="78" d="100"/>
          <a:sy n="78" d="100"/>
        </p:scale>
        <p:origin x="37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8C7FBC-F61E-4233-8566-DF8090306D88}"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05AB67E0-A22B-4C17-9522-C426469D2F12}">
      <dgm:prSet/>
      <dgm:spPr/>
      <dgm:t>
        <a:bodyPr/>
        <a:lstStyle/>
        <a:p>
          <a:r>
            <a:rPr lang="en-US"/>
            <a:t>Challenges </a:t>
          </a:r>
          <a:r>
            <a:rPr lang="en-US" b="1"/>
            <a:t>deficit model </a:t>
          </a:r>
          <a:endParaRPr lang="en-US"/>
        </a:p>
      </dgm:t>
    </dgm:pt>
    <dgm:pt modelId="{11FFBCD5-217E-4DF2-B980-9D55FC4CD1DF}" type="parTrans" cxnId="{3CA52C31-F082-479D-BD60-5DA2545573DA}">
      <dgm:prSet/>
      <dgm:spPr/>
      <dgm:t>
        <a:bodyPr/>
        <a:lstStyle/>
        <a:p>
          <a:endParaRPr lang="en-US"/>
        </a:p>
      </dgm:t>
    </dgm:pt>
    <dgm:pt modelId="{73285639-0891-4A41-9F66-BF4056B69913}" type="sibTrans" cxnId="{3CA52C31-F082-479D-BD60-5DA2545573DA}">
      <dgm:prSet/>
      <dgm:spPr/>
      <dgm:t>
        <a:bodyPr/>
        <a:lstStyle/>
        <a:p>
          <a:endParaRPr lang="en-US"/>
        </a:p>
      </dgm:t>
    </dgm:pt>
    <dgm:pt modelId="{545FF75A-D651-4444-A610-03395AEA9ABD}">
      <dgm:prSet/>
      <dgm:spPr/>
      <dgm:t>
        <a:bodyPr/>
        <a:lstStyle/>
        <a:p>
          <a:r>
            <a:rPr lang="en-US"/>
            <a:t>Reports empirical findings from research examining </a:t>
          </a:r>
          <a:r>
            <a:rPr lang="en-US" b="1"/>
            <a:t>health information practices </a:t>
          </a:r>
          <a:r>
            <a:rPr lang="en-US"/>
            <a:t>of </a:t>
          </a:r>
          <a:r>
            <a:rPr lang="en-US" b="1"/>
            <a:t>SC</a:t>
          </a:r>
          <a:r>
            <a:rPr lang="en-US"/>
            <a:t> </a:t>
          </a:r>
          <a:r>
            <a:rPr lang="en-US" b="1"/>
            <a:t>LGBTQ+</a:t>
          </a:r>
          <a:r>
            <a:rPr lang="en-US"/>
            <a:t> communities </a:t>
          </a:r>
        </a:p>
      </dgm:t>
    </dgm:pt>
    <dgm:pt modelId="{DCB3DA6E-447E-481D-9B9B-E01C8E881A64}" type="parTrans" cxnId="{93699ECF-DE1A-4261-9A10-44C3B8EEAEBC}">
      <dgm:prSet/>
      <dgm:spPr/>
      <dgm:t>
        <a:bodyPr/>
        <a:lstStyle/>
        <a:p>
          <a:endParaRPr lang="en-US"/>
        </a:p>
      </dgm:t>
    </dgm:pt>
    <dgm:pt modelId="{D22857FE-2AB1-44AE-BA62-408F29AEA18B}" type="sibTrans" cxnId="{93699ECF-DE1A-4261-9A10-44C3B8EEAEBC}">
      <dgm:prSet/>
      <dgm:spPr/>
      <dgm:t>
        <a:bodyPr/>
        <a:lstStyle/>
        <a:p>
          <a:endParaRPr lang="en-US"/>
        </a:p>
      </dgm:t>
    </dgm:pt>
    <dgm:pt modelId="{9EAB1B82-5897-4E19-B747-B5528A13272E}">
      <dgm:prSet/>
      <dgm:spPr/>
      <dgm:t>
        <a:bodyPr/>
        <a:lstStyle/>
        <a:p>
          <a:r>
            <a:rPr lang="en-US" dirty="0"/>
            <a:t>Leverages findings into implications for </a:t>
          </a:r>
          <a:r>
            <a:rPr lang="en-US" b="1" dirty="0"/>
            <a:t>re-framing librarianship</a:t>
          </a:r>
          <a:endParaRPr lang="en-US" dirty="0"/>
        </a:p>
      </dgm:t>
    </dgm:pt>
    <dgm:pt modelId="{01589969-DD1E-455D-942C-780986594814}" type="parTrans" cxnId="{18B181C4-141F-4303-B997-0238F8D7DB09}">
      <dgm:prSet/>
      <dgm:spPr/>
      <dgm:t>
        <a:bodyPr/>
        <a:lstStyle/>
        <a:p>
          <a:endParaRPr lang="en-US"/>
        </a:p>
      </dgm:t>
    </dgm:pt>
    <dgm:pt modelId="{F8ED4F0B-9E44-456E-9CB8-E93A9FBB09B9}" type="sibTrans" cxnId="{18B181C4-141F-4303-B997-0238F8D7DB09}">
      <dgm:prSet/>
      <dgm:spPr/>
      <dgm:t>
        <a:bodyPr/>
        <a:lstStyle/>
        <a:p>
          <a:endParaRPr lang="en-US"/>
        </a:p>
      </dgm:t>
    </dgm:pt>
    <dgm:pt modelId="{8D56294E-EDFE-BA49-BDFF-CA8AF555728D}" type="pres">
      <dgm:prSet presAssocID="{7F8C7FBC-F61E-4233-8566-DF8090306D88}" presName="outerComposite" presStyleCnt="0">
        <dgm:presLayoutVars>
          <dgm:chMax val="5"/>
          <dgm:dir/>
          <dgm:resizeHandles val="exact"/>
        </dgm:presLayoutVars>
      </dgm:prSet>
      <dgm:spPr/>
    </dgm:pt>
    <dgm:pt modelId="{EC0FFF68-5DBB-4345-9608-C00AFE7548F6}" type="pres">
      <dgm:prSet presAssocID="{7F8C7FBC-F61E-4233-8566-DF8090306D88}" presName="dummyMaxCanvas" presStyleCnt="0">
        <dgm:presLayoutVars/>
      </dgm:prSet>
      <dgm:spPr/>
    </dgm:pt>
    <dgm:pt modelId="{2A789FE0-3744-3944-9BE2-FB9F30460E81}" type="pres">
      <dgm:prSet presAssocID="{7F8C7FBC-F61E-4233-8566-DF8090306D88}" presName="ThreeNodes_1" presStyleLbl="node1" presStyleIdx="0" presStyleCnt="3">
        <dgm:presLayoutVars>
          <dgm:bulletEnabled val="1"/>
        </dgm:presLayoutVars>
      </dgm:prSet>
      <dgm:spPr/>
    </dgm:pt>
    <dgm:pt modelId="{C47C5BFD-4B3B-BA45-BD85-06BCF09D306C}" type="pres">
      <dgm:prSet presAssocID="{7F8C7FBC-F61E-4233-8566-DF8090306D88}" presName="ThreeNodes_2" presStyleLbl="node1" presStyleIdx="1" presStyleCnt="3">
        <dgm:presLayoutVars>
          <dgm:bulletEnabled val="1"/>
        </dgm:presLayoutVars>
      </dgm:prSet>
      <dgm:spPr/>
    </dgm:pt>
    <dgm:pt modelId="{8DDCACE7-EEB6-8C49-9436-DC03A486B7FF}" type="pres">
      <dgm:prSet presAssocID="{7F8C7FBC-F61E-4233-8566-DF8090306D88}" presName="ThreeNodes_3" presStyleLbl="node1" presStyleIdx="2" presStyleCnt="3">
        <dgm:presLayoutVars>
          <dgm:bulletEnabled val="1"/>
        </dgm:presLayoutVars>
      </dgm:prSet>
      <dgm:spPr/>
    </dgm:pt>
    <dgm:pt modelId="{B57FAF2A-838E-F54B-B32F-5CFA25D513AC}" type="pres">
      <dgm:prSet presAssocID="{7F8C7FBC-F61E-4233-8566-DF8090306D88}" presName="ThreeConn_1-2" presStyleLbl="fgAccFollowNode1" presStyleIdx="0" presStyleCnt="2">
        <dgm:presLayoutVars>
          <dgm:bulletEnabled val="1"/>
        </dgm:presLayoutVars>
      </dgm:prSet>
      <dgm:spPr/>
    </dgm:pt>
    <dgm:pt modelId="{6D271A94-9B5F-BD4E-9B8D-69B94F96F42D}" type="pres">
      <dgm:prSet presAssocID="{7F8C7FBC-F61E-4233-8566-DF8090306D88}" presName="ThreeConn_2-3" presStyleLbl="fgAccFollowNode1" presStyleIdx="1" presStyleCnt="2">
        <dgm:presLayoutVars>
          <dgm:bulletEnabled val="1"/>
        </dgm:presLayoutVars>
      </dgm:prSet>
      <dgm:spPr/>
    </dgm:pt>
    <dgm:pt modelId="{E8F5AF58-191D-954F-BDB3-7EDDBFAAFC0A}" type="pres">
      <dgm:prSet presAssocID="{7F8C7FBC-F61E-4233-8566-DF8090306D88}" presName="ThreeNodes_1_text" presStyleLbl="node1" presStyleIdx="2" presStyleCnt="3">
        <dgm:presLayoutVars>
          <dgm:bulletEnabled val="1"/>
        </dgm:presLayoutVars>
      </dgm:prSet>
      <dgm:spPr/>
    </dgm:pt>
    <dgm:pt modelId="{580114B7-1F1F-A94C-B68C-1570BBF99B9D}" type="pres">
      <dgm:prSet presAssocID="{7F8C7FBC-F61E-4233-8566-DF8090306D88}" presName="ThreeNodes_2_text" presStyleLbl="node1" presStyleIdx="2" presStyleCnt="3">
        <dgm:presLayoutVars>
          <dgm:bulletEnabled val="1"/>
        </dgm:presLayoutVars>
      </dgm:prSet>
      <dgm:spPr/>
    </dgm:pt>
    <dgm:pt modelId="{35DF465D-33DA-7145-A1D4-57E13640B327}" type="pres">
      <dgm:prSet presAssocID="{7F8C7FBC-F61E-4233-8566-DF8090306D88}" presName="ThreeNodes_3_text" presStyleLbl="node1" presStyleIdx="2" presStyleCnt="3">
        <dgm:presLayoutVars>
          <dgm:bulletEnabled val="1"/>
        </dgm:presLayoutVars>
      </dgm:prSet>
      <dgm:spPr/>
    </dgm:pt>
  </dgm:ptLst>
  <dgm:cxnLst>
    <dgm:cxn modelId="{922A442B-CE69-4442-92FF-EDAD2B87F2AC}" type="presOf" srcId="{7F8C7FBC-F61E-4233-8566-DF8090306D88}" destId="{8D56294E-EDFE-BA49-BDFF-CA8AF555728D}" srcOrd="0" destOrd="0" presId="urn:microsoft.com/office/officeart/2005/8/layout/vProcess5"/>
    <dgm:cxn modelId="{3CA52C31-F082-479D-BD60-5DA2545573DA}" srcId="{7F8C7FBC-F61E-4233-8566-DF8090306D88}" destId="{05AB67E0-A22B-4C17-9522-C426469D2F12}" srcOrd="0" destOrd="0" parTransId="{11FFBCD5-217E-4DF2-B980-9D55FC4CD1DF}" sibTransId="{73285639-0891-4A41-9F66-BF4056B69913}"/>
    <dgm:cxn modelId="{1680924F-1B02-3945-A6BE-12AEB95CDC40}" type="presOf" srcId="{545FF75A-D651-4444-A610-03395AEA9ABD}" destId="{C47C5BFD-4B3B-BA45-BD85-06BCF09D306C}" srcOrd="0" destOrd="0" presId="urn:microsoft.com/office/officeart/2005/8/layout/vProcess5"/>
    <dgm:cxn modelId="{8001A25D-9612-9E42-9001-D2A235038CF6}" type="presOf" srcId="{D22857FE-2AB1-44AE-BA62-408F29AEA18B}" destId="{6D271A94-9B5F-BD4E-9B8D-69B94F96F42D}" srcOrd="0" destOrd="0" presId="urn:microsoft.com/office/officeart/2005/8/layout/vProcess5"/>
    <dgm:cxn modelId="{BAA2FD65-D1B3-6A49-8420-BE1B2A79D112}" type="presOf" srcId="{9EAB1B82-5897-4E19-B747-B5528A13272E}" destId="{8DDCACE7-EEB6-8C49-9436-DC03A486B7FF}" srcOrd="0" destOrd="0" presId="urn:microsoft.com/office/officeart/2005/8/layout/vProcess5"/>
    <dgm:cxn modelId="{3F7E7D68-D1D1-934E-AC22-6B134880639A}" type="presOf" srcId="{545FF75A-D651-4444-A610-03395AEA9ABD}" destId="{580114B7-1F1F-A94C-B68C-1570BBF99B9D}" srcOrd="1" destOrd="0" presId="urn:microsoft.com/office/officeart/2005/8/layout/vProcess5"/>
    <dgm:cxn modelId="{7CA89A95-6F50-7B43-9F05-3FC7C9DAD41B}" type="presOf" srcId="{05AB67E0-A22B-4C17-9522-C426469D2F12}" destId="{2A789FE0-3744-3944-9BE2-FB9F30460E81}" srcOrd="0" destOrd="0" presId="urn:microsoft.com/office/officeart/2005/8/layout/vProcess5"/>
    <dgm:cxn modelId="{D1C8E8BA-CC2D-6848-9F66-C2AF5445966A}" type="presOf" srcId="{9EAB1B82-5897-4E19-B747-B5528A13272E}" destId="{35DF465D-33DA-7145-A1D4-57E13640B327}" srcOrd="1" destOrd="0" presId="urn:microsoft.com/office/officeart/2005/8/layout/vProcess5"/>
    <dgm:cxn modelId="{18B181C4-141F-4303-B997-0238F8D7DB09}" srcId="{7F8C7FBC-F61E-4233-8566-DF8090306D88}" destId="{9EAB1B82-5897-4E19-B747-B5528A13272E}" srcOrd="2" destOrd="0" parTransId="{01589969-DD1E-455D-942C-780986594814}" sibTransId="{F8ED4F0B-9E44-456E-9CB8-E93A9FBB09B9}"/>
    <dgm:cxn modelId="{93699ECF-DE1A-4261-9A10-44C3B8EEAEBC}" srcId="{7F8C7FBC-F61E-4233-8566-DF8090306D88}" destId="{545FF75A-D651-4444-A610-03395AEA9ABD}" srcOrd="1" destOrd="0" parTransId="{DCB3DA6E-447E-481D-9B9B-E01C8E881A64}" sibTransId="{D22857FE-2AB1-44AE-BA62-408F29AEA18B}"/>
    <dgm:cxn modelId="{7C49DEEB-8584-904F-943F-7AF253490C2D}" type="presOf" srcId="{73285639-0891-4A41-9F66-BF4056B69913}" destId="{B57FAF2A-838E-F54B-B32F-5CFA25D513AC}" srcOrd="0" destOrd="0" presId="urn:microsoft.com/office/officeart/2005/8/layout/vProcess5"/>
    <dgm:cxn modelId="{936EB7EC-FDDD-D94C-9231-646DAF78220B}" type="presOf" srcId="{05AB67E0-A22B-4C17-9522-C426469D2F12}" destId="{E8F5AF58-191D-954F-BDB3-7EDDBFAAFC0A}" srcOrd="1" destOrd="0" presId="urn:microsoft.com/office/officeart/2005/8/layout/vProcess5"/>
    <dgm:cxn modelId="{9DE47D4A-4D5A-C14B-BF00-E858543122F5}" type="presParOf" srcId="{8D56294E-EDFE-BA49-BDFF-CA8AF555728D}" destId="{EC0FFF68-5DBB-4345-9608-C00AFE7548F6}" srcOrd="0" destOrd="0" presId="urn:microsoft.com/office/officeart/2005/8/layout/vProcess5"/>
    <dgm:cxn modelId="{42994D69-5D6B-7C40-A828-5EA77CC23470}" type="presParOf" srcId="{8D56294E-EDFE-BA49-BDFF-CA8AF555728D}" destId="{2A789FE0-3744-3944-9BE2-FB9F30460E81}" srcOrd="1" destOrd="0" presId="urn:microsoft.com/office/officeart/2005/8/layout/vProcess5"/>
    <dgm:cxn modelId="{361AC2A2-4FB5-FC4A-821A-3290034C651D}" type="presParOf" srcId="{8D56294E-EDFE-BA49-BDFF-CA8AF555728D}" destId="{C47C5BFD-4B3B-BA45-BD85-06BCF09D306C}" srcOrd="2" destOrd="0" presId="urn:microsoft.com/office/officeart/2005/8/layout/vProcess5"/>
    <dgm:cxn modelId="{A3808FEF-7A44-5645-8AD5-316FC3874944}" type="presParOf" srcId="{8D56294E-EDFE-BA49-BDFF-CA8AF555728D}" destId="{8DDCACE7-EEB6-8C49-9436-DC03A486B7FF}" srcOrd="3" destOrd="0" presId="urn:microsoft.com/office/officeart/2005/8/layout/vProcess5"/>
    <dgm:cxn modelId="{1FF8D8D0-3D73-A24D-B56C-8C0293B60A0F}" type="presParOf" srcId="{8D56294E-EDFE-BA49-BDFF-CA8AF555728D}" destId="{B57FAF2A-838E-F54B-B32F-5CFA25D513AC}" srcOrd="4" destOrd="0" presId="urn:microsoft.com/office/officeart/2005/8/layout/vProcess5"/>
    <dgm:cxn modelId="{B347053B-6D06-814C-9C17-59334B547D85}" type="presParOf" srcId="{8D56294E-EDFE-BA49-BDFF-CA8AF555728D}" destId="{6D271A94-9B5F-BD4E-9B8D-69B94F96F42D}" srcOrd="5" destOrd="0" presId="urn:microsoft.com/office/officeart/2005/8/layout/vProcess5"/>
    <dgm:cxn modelId="{B93B320B-12C2-0A42-B33E-D3AD9916D83F}" type="presParOf" srcId="{8D56294E-EDFE-BA49-BDFF-CA8AF555728D}" destId="{E8F5AF58-191D-954F-BDB3-7EDDBFAAFC0A}" srcOrd="6" destOrd="0" presId="urn:microsoft.com/office/officeart/2005/8/layout/vProcess5"/>
    <dgm:cxn modelId="{6A5D26F7-3B5E-C547-972A-44922307A287}" type="presParOf" srcId="{8D56294E-EDFE-BA49-BDFF-CA8AF555728D}" destId="{580114B7-1F1F-A94C-B68C-1570BBF99B9D}" srcOrd="7" destOrd="0" presId="urn:microsoft.com/office/officeart/2005/8/layout/vProcess5"/>
    <dgm:cxn modelId="{12E8356E-7A4F-224D-B232-C71199FD03D4}" type="presParOf" srcId="{8D56294E-EDFE-BA49-BDFF-CA8AF555728D}" destId="{35DF465D-33DA-7145-A1D4-57E13640B32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25B3F6-C672-4DAE-BEE8-30FB8F3521A5}" type="doc">
      <dgm:prSet loTypeId="urn:microsoft.com/office/officeart/2018/2/layout/IconLabelDescriptionList" loCatId="icon" qsTypeId="urn:microsoft.com/office/officeart/2005/8/quickstyle/simple1" qsCatId="simple" csTypeId="urn:microsoft.com/office/officeart/2018/5/colors/Iconchunking_neutralbg_accent2_2" csCatId="accent2" phldr="1"/>
      <dgm:spPr/>
      <dgm:t>
        <a:bodyPr/>
        <a:lstStyle/>
        <a:p>
          <a:endParaRPr lang="en-US"/>
        </a:p>
      </dgm:t>
    </dgm:pt>
    <dgm:pt modelId="{BE5984C7-EC2E-4B7A-91D6-091E05AB027E}">
      <dgm:prSet/>
      <dgm:spPr/>
      <dgm:t>
        <a:bodyPr/>
        <a:lstStyle/>
        <a:p>
          <a:pPr>
            <a:defRPr b="1"/>
          </a:pPr>
          <a:r>
            <a:rPr lang="en-US"/>
            <a:t>LIS education</a:t>
          </a:r>
        </a:p>
      </dgm:t>
    </dgm:pt>
    <dgm:pt modelId="{3C40B049-5047-49E8-B2A0-2F991591ADC6}" type="parTrans" cxnId="{840D9DD9-C278-4FCC-A837-D9D53E558D4E}">
      <dgm:prSet/>
      <dgm:spPr/>
      <dgm:t>
        <a:bodyPr/>
        <a:lstStyle/>
        <a:p>
          <a:endParaRPr lang="en-US"/>
        </a:p>
      </dgm:t>
    </dgm:pt>
    <dgm:pt modelId="{4D8A5D7A-3647-46D5-8614-F7A220E70791}" type="sibTrans" cxnId="{840D9DD9-C278-4FCC-A837-D9D53E558D4E}">
      <dgm:prSet/>
      <dgm:spPr/>
      <dgm:t>
        <a:bodyPr/>
        <a:lstStyle/>
        <a:p>
          <a:endParaRPr lang="en-US"/>
        </a:p>
      </dgm:t>
    </dgm:pt>
    <dgm:pt modelId="{C76273C9-BDA1-49A8-BCBD-2CC32AE654C7}">
      <dgm:prSet/>
      <dgm:spPr/>
      <dgm:t>
        <a:bodyPr/>
        <a:lstStyle/>
        <a:p>
          <a:r>
            <a:rPr lang="en-US"/>
            <a:t>Need for </a:t>
          </a:r>
          <a:r>
            <a:rPr lang="en-US" b="1"/>
            <a:t>social responsibility</a:t>
          </a:r>
          <a:r>
            <a:rPr lang="en-US"/>
            <a:t> &amp; </a:t>
          </a:r>
          <a:r>
            <a:rPr lang="en-US" b="1"/>
            <a:t>diversity</a:t>
          </a:r>
          <a:r>
            <a:rPr lang="en-US"/>
            <a:t> in LIS education</a:t>
          </a:r>
        </a:p>
      </dgm:t>
    </dgm:pt>
    <dgm:pt modelId="{14388E81-890E-4899-8F82-25F5E596063E}" type="parTrans" cxnId="{C86A07D0-4CFE-4693-9343-F21477FD3A9B}">
      <dgm:prSet/>
      <dgm:spPr/>
      <dgm:t>
        <a:bodyPr/>
        <a:lstStyle/>
        <a:p>
          <a:endParaRPr lang="en-US"/>
        </a:p>
      </dgm:t>
    </dgm:pt>
    <dgm:pt modelId="{DE6EB66E-32B8-4773-8725-6FADABF7522A}" type="sibTrans" cxnId="{C86A07D0-4CFE-4693-9343-F21477FD3A9B}">
      <dgm:prSet/>
      <dgm:spPr/>
      <dgm:t>
        <a:bodyPr/>
        <a:lstStyle/>
        <a:p>
          <a:endParaRPr lang="en-US"/>
        </a:p>
      </dgm:t>
    </dgm:pt>
    <dgm:pt modelId="{69718F77-C6F7-4541-8E6D-F90C0B3249CB}">
      <dgm:prSet/>
      <dgm:spPr/>
      <dgm:t>
        <a:bodyPr/>
        <a:lstStyle/>
        <a:p>
          <a:r>
            <a:rPr lang="en-US"/>
            <a:t>New teaching methods: </a:t>
          </a:r>
        </a:p>
      </dgm:t>
    </dgm:pt>
    <dgm:pt modelId="{6D600C39-F2D1-4A4B-908C-6A3A6C496C1B}" type="parTrans" cxnId="{0CDE0546-FA74-4B78-8A43-E3EF118AE5E4}">
      <dgm:prSet/>
      <dgm:spPr/>
      <dgm:t>
        <a:bodyPr/>
        <a:lstStyle/>
        <a:p>
          <a:endParaRPr lang="en-US"/>
        </a:p>
      </dgm:t>
    </dgm:pt>
    <dgm:pt modelId="{1657807D-6F47-4056-8ECC-B790D969902B}" type="sibTrans" cxnId="{0CDE0546-FA74-4B78-8A43-E3EF118AE5E4}">
      <dgm:prSet/>
      <dgm:spPr/>
      <dgm:t>
        <a:bodyPr/>
        <a:lstStyle/>
        <a:p>
          <a:endParaRPr lang="en-US"/>
        </a:p>
      </dgm:t>
    </dgm:pt>
    <dgm:pt modelId="{DE88F148-79EB-4AA7-9102-78EFEA0356ED}">
      <dgm:prSet/>
      <dgm:spPr/>
      <dgm:t>
        <a:bodyPr/>
        <a:lstStyle/>
        <a:p>
          <a:r>
            <a:rPr lang="en-US"/>
            <a:t>Set of skills to determine </a:t>
          </a:r>
          <a:r>
            <a:rPr lang="en-US" b="1"/>
            <a:t>how sociocultural context shapes information practices</a:t>
          </a:r>
          <a:endParaRPr lang="en-US"/>
        </a:p>
      </dgm:t>
    </dgm:pt>
    <dgm:pt modelId="{B765E065-9CCA-4285-99EA-E22C9048ADD3}" type="parTrans" cxnId="{26C444AE-DD8F-445F-89A8-BAFCB630951D}">
      <dgm:prSet/>
      <dgm:spPr/>
      <dgm:t>
        <a:bodyPr/>
        <a:lstStyle/>
        <a:p>
          <a:endParaRPr lang="en-US"/>
        </a:p>
      </dgm:t>
    </dgm:pt>
    <dgm:pt modelId="{39801E76-593C-49AB-AD2A-AE6BFD88E286}" type="sibTrans" cxnId="{26C444AE-DD8F-445F-89A8-BAFCB630951D}">
      <dgm:prSet/>
      <dgm:spPr/>
      <dgm:t>
        <a:bodyPr/>
        <a:lstStyle/>
        <a:p>
          <a:endParaRPr lang="en-US"/>
        </a:p>
      </dgm:t>
    </dgm:pt>
    <dgm:pt modelId="{C7A665A4-830C-4E5B-B964-7E50DF9EEF7C}">
      <dgm:prSet/>
      <dgm:spPr/>
      <dgm:t>
        <a:bodyPr/>
        <a:lstStyle/>
        <a:p>
          <a:r>
            <a:rPr lang="en-US"/>
            <a:t>Shift from passive learning to </a:t>
          </a:r>
          <a:r>
            <a:rPr lang="en-US" b="1"/>
            <a:t>active learning</a:t>
          </a:r>
          <a:endParaRPr lang="en-US"/>
        </a:p>
      </dgm:t>
    </dgm:pt>
    <dgm:pt modelId="{602ACCF1-6010-4671-A69D-522606398CE1}" type="parTrans" cxnId="{0F302F62-29AE-436A-BFDB-38BECCDB19E9}">
      <dgm:prSet/>
      <dgm:spPr/>
      <dgm:t>
        <a:bodyPr/>
        <a:lstStyle/>
        <a:p>
          <a:endParaRPr lang="en-US"/>
        </a:p>
      </dgm:t>
    </dgm:pt>
    <dgm:pt modelId="{EC5228C6-BEBA-488C-8826-601BFCBF360B}" type="sibTrans" cxnId="{0F302F62-29AE-436A-BFDB-38BECCDB19E9}">
      <dgm:prSet/>
      <dgm:spPr/>
      <dgm:t>
        <a:bodyPr/>
        <a:lstStyle/>
        <a:p>
          <a:endParaRPr lang="en-US"/>
        </a:p>
      </dgm:t>
    </dgm:pt>
    <dgm:pt modelId="{98D36E9A-31B1-446E-BA91-2EE0423A781B}">
      <dgm:prSet/>
      <dgm:spPr/>
      <dgm:t>
        <a:bodyPr/>
        <a:lstStyle/>
        <a:p>
          <a:pPr>
            <a:defRPr b="1"/>
          </a:pPr>
          <a:r>
            <a:rPr lang="en-US" dirty="0"/>
            <a:t>Library responses</a:t>
          </a:r>
        </a:p>
      </dgm:t>
    </dgm:pt>
    <dgm:pt modelId="{4C4B0798-F4A4-4BD8-87E3-B08B414CF618}" type="parTrans" cxnId="{CE74657E-43E2-4DAE-A0ED-BB61809682E4}">
      <dgm:prSet/>
      <dgm:spPr/>
      <dgm:t>
        <a:bodyPr/>
        <a:lstStyle/>
        <a:p>
          <a:endParaRPr lang="en-US"/>
        </a:p>
      </dgm:t>
    </dgm:pt>
    <dgm:pt modelId="{3E8498BF-BDF1-42F2-A381-5FB415A8FFBF}" type="sibTrans" cxnId="{CE74657E-43E2-4DAE-A0ED-BB61809682E4}">
      <dgm:prSet/>
      <dgm:spPr/>
      <dgm:t>
        <a:bodyPr/>
        <a:lstStyle/>
        <a:p>
          <a:endParaRPr lang="en-US"/>
        </a:p>
      </dgm:t>
    </dgm:pt>
    <dgm:pt modelId="{C2C0CDDD-8FEB-46E5-8E06-1B95F4CBABA3}">
      <dgm:prSet/>
      <dgm:spPr/>
      <dgm:t>
        <a:bodyPr/>
        <a:lstStyle/>
        <a:p>
          <a:r>
            <a:rPr lang="en-US" b="1" dirty="0"/>
            <a:t>Re-orienting professional practice </a:t>
          </a:r>
          <a:r>
            <a:rPr lang="en-US" dirty="0"/>
            <a:t>rather than “fixing”</a:t>
          </a:r>
        </a:p>
      </dgm:t>
    </dgm:pt>
    <dgm:pt modelId="{4144ECE5-4B3A-4CA8-8046-FA8AA4C67398}" type="parTrans" cxnId="{B665648B-2129-44FC-B1FA-C5EA78966F02}">
      <dgm:prSet/>
      <dgm:spPr/>
      <dgm:t>
        <a:bodyPr/>
        <a:lstStyle/>
        <a:p>
          <a:endParaRPr lang="en-US"/>
        </a:p>
      </dgm:t>
    </dgm:pt>
    <dgm:pt modelId="{192A4B5A-3655-4F63-BBC1-F6FAC5D71351}" type="sibTrans" cxnId="{B665648B-2129-44FC-B1FA-C5EA78966F02}">
      <dgm:prSet/>
      <dgm:spPr/>
      <dgm:t>
        <a:bodyPr/>
        <a:lstStyle/>
        <a:p>
          <a:endParaRPr lang="en-US"/>
        </a:p>
      </dgm:t>
    </dgm:pt>
    <dgm:pt modelId="{BFA81172-1868-4AEC-B6C1-996971FC7760}">
      <dgm:prSet/>
      <dgm:spPr/>
      <dgm:t>
        <a:bodyPr/>
        <a:lstStyle/>
        <a:p>
          <a:r>
            <a:rPr lang="en-US"/>
            <a:t>Shift from outreach to </a:t>
          </a:r>
          <a:r>
            <a:rPr lang="en-US" b="1"/>
            <a:t>engagement </a:t>
          </a:r>
          <a:r>
            <a:rPr lang="en-US" i="1"/>
            <a:t>(Baba &amp; Abrizah, 2018) </a:t>
          </a:r>
          <a:endParaRPr lang="en-US"/>
        </a:p>
      </dgm:t>
    </dgm:pt>
    <dgm:pt modelId="{1DF267A6-4A13-4894-A473-AB4346936B07}" type="parTrans" cxnId="{23926688-4463-4445-BA33-6546FA784378}">
      <dgm:prSet/>
      <dgm:spPr/>
      <dgm:t>
        <a:bodyPr/>
        <a:lstStyle/>
        <a:p>
          <a:endParaRPr lang="en-US"/>
        </a:p>
      </dgm:t>
    </dgm:pt>
    <dgm:pt modelId="{FDBB05AC-227C-417F-A86A-891EC52D8AB2}" type="sibTrans" cxnId="{23926688-4463-4445-BA33-6546FA784378}">
      <dgm:prSet/>
      <dgm:spPr/>
      <dgm:t>
        <a:bodyPr/>
        <a:lstStyle/>
        <a:p>
          <a:endParaRPr lang="en-US"/>
        </a:p>
      </dgm:t>
    </dgm:pt>
    <dgm:pt modelId="{41794DEE-9B3E-4F38-B27E-73275FE44C3E}">
      <dgm:prSet/>
      <dgm:spPr/>
      <dgm:t>
        <a:bodyPr/>
        <a:lstStyle/>
        <a:p>
          <a:r>
            <a:rPr lang="en-US"/>
            <a:t>Partnering with </a:t>
          </a:r>
          <a:r>
            <a:rPr lang="en-US" b="1"/>
            <a:t>community health workers </a:t>
          </a:r>
          <a:r>
            <a:rPr lang="en-US" i="1"/>
            <a:t>(Raj et al., 2015)</a:t>
          </a:r>
          <a:endParaRPr lang="en-US"/>
        </a:p>
      </dgm:t>
    </dgm:pt>
    <dgm:pt modelId="{8B8DAB2A-8BD7-40EC-84C3-60A87A2ECB97}" type="parTrans" cxnId="{ABE49D2C-1108-4557-9D4D-482CB2FD1CDB}">
      <dgm:prSet/>
      <dgm:spPr/>
      <dgm:t>
        <a:bodyPr/>
        <a:lstStyle/>
        <a:p>
          <a:endParaRPr lang="en-US"/>
        </a:p>
      </dgm:t>
    </dgm:pt>
    <dgm:pt modelId="{309CCAA6-AACF-4B07-893B-6E69D15A5DD2}" type="sibTrans" cxnId="{ABE49D2C-1108-4557-9D4D-482CB2FD1CDB}">
      <dgm:prSet/>
      <dgm:spPr/>
      <dgm:t>
        <a:bodyPr/>
        <a:lstStyle/>
        <a:p>
          <a:endParaRPr lang="en-US"/>
        </a:p>
      </dgm:t>
    </dgm:pt>
    <dgm:pt modelId="{187AAC38-001E-4069-BA73-CE467C57A680}">
      <dgm:prSet/>
      <dgm:spPr/>
      <dgm:t>
        <a:bodyPr/>
        <a:lstStyle/>
        <a:p>
          <a:r>
            <a:rPr lang="en-US" b="1"/>
            <a:t>Cultural competency trainings </a:t>
          </a:r>
          <a:r>
            <a:rPr lang="en-US"/>
            <a:t>to medical professionals </a:t>
          </a:r>
          <a:r>
            <a:rPr lang="en-US" i="1"/>
            <a:t>(Cooke, 2017)</a:t>
          </a:r>
          <a:endParaRPr lang="en-US"/>
        </a:p>
      </dgm:t>
    </dgm:pt>
    <dgm:pt modelId="{8604A24F-E096-413F-A133-A5E1CBECC943}" type="parTrans" cxnId="{76A37935-BB24-4A37-B04D-F597B50C3CFD}">
      <dgm:prSet/>
      <dgm:spPr/>
      <dgm:t>
        <a:bodyPr/>
        <a:lstStyle/>
        <a:p>
          <a:endParaRPr lang="en-US"/>
        </a:p>
      </dgm:t>
    </dgm:pt>
    <dgm:pt modelId="{5EBF760B-0D26-496E-85BC-D2D3967BC6BA}" type="sibTrans" cxnId="{76A37935-BB24-4A37-B04D-F597B50C3CFD}">
      <dgm:prSet/>
      <dgm:spPr/>
      <dgm:t>
        <a:bodyPr/>
        <a:lstStyle/>
        <a:p>
          <a:endParaRPr lang="en-US"/>
        </a:p>
      </dgm:t>
    </dgm:pt>
    <dgm:pt modelId="{ED659BF3-0C74-4002-9A1E-CBF75B9FB844}">
      <dgm:prSet/>
      <dgm:spPr/>
      <dgm:t>
        <a:bodyPr/>
        <a:lstStyle/>
        <a:p>
          <a:r>
            <a:rPr lang="en-US" b="1"/>
            <a:t>Harm reduction workshops </a:t>
          </a:r>
          <a:r>
            <a:rPr lang="en-US" i="1"/>
            <a:t>(Pollack, 2008)</a:t>
          </a:r>
          <a:endParaRPr lang="en-US"/>
        </a:p>
      </dgm:t>
    </dgm:pt>
    <dgm:pt modelId="{31BB8D7E-875C-4202-8FF9-2055DAB75F22}" type="parTrans" cxnId="{8015EB7E-F1EB-4E57-9617-AC36216F7B28}">
      <dgm:prSet/>
      <dgm:spPr/>
      <dgm:t>
        <a:bodyPr/>
        <a:lstStyle/>
        <a:p>
          <a:endParaRPr lang="en-US"/>
        </a:p>
      </dgm:t>
    </dgm:pt>
    <dgm:pt modelId="{08116861-3120-487B-9410-350224205344}" type="sibTrans" cxnId="{8015EB7E-F1EB-4E57-9617-AC36216F7B28}">
      <dgm:prSet/>
      <dgm:spPr/>
      <dgm:t>
        <a:bodyPr/>
        <a:lstStyle/>
        <a:p>
          <a:endParaRPr lang="en-US"/>
        </a:p>
      </dgm:t>
    </dgm:pt>
    <dgm:pt modelId="{08F73ACE-6345-457E-A507-85C81CBB31D8}">
      <dgm:prSet/>
      <dgm:spPr/>
      <dgm:t>
        <a:bodyPr/>
        <a:lstStyle/>
        <a:p>
          <a:pPr>
            <a:defRPr b="1"/>
          </a:pPr>
          <a:r>
            <a:rPr lang="en-US"/>
            <a:t>Health librarianship</a:t>
          </a:r>
        </a:p>
      </dgm:t>
    </dgm:pt>
    <dgm:pt modelId="{9885692A-EF0C-4E68-B62B-3A284D89C56E}" type="parTrans" cxnId="{0A8CA5F3-4582-4B87-892D-F04FC1F76259}">
      <dgm:prSet/>
      <dgm:spPr/>
      <dgm:t>
        <a:bodyPr/>
        <a:lstStyle/>
        <a:p>
          <a:endParaRPr lang="en-US"/>
        </a:p>
      </dgm:t>
    </dgm:pt>
    <dgm:pt modelId="{A74394BC-38E7-4E67-BA3B-260719F3CE2E}" type="sibTrans" cxnId="{0A8CA5F3-4582-4B87-892D-F04FC1F76259}">
      <dgm:prSet/>
      <dgm:spPr/>
      <dgm:t>
        <a:bodyPr/>
        <a:lstStyle/>
        <a:p>
          <a:endParaRPr lang="en-US"/>
        </a:p>
      </dgm:t>
    </dgm:pt>
    <dgm:pt modelId="{5A89A53F-6305-45F6-9B2C-E92792AD42A8}">
      <dgm:prSet/>
      <dgm:spPr/>
      <dgm:t>
        <a:bodyPr/>
        <a:lstStyle/>
        <a:p>
          <a:r>
            <a:rPr lang="en-US" b="1"/>
            <a:t>Practical learning experiences</a:t>
          </a:r>
          <a:r>
            <a:rPr lang="en-US"/>
            <a:t> based in the community</a:t>
          </a:r>
        </a:p>
      </dgm:t>
    </dgm:pt>
    <dgm:pt modelId="{BC42E8D0-356C-4A57-BF6C-D6F888E3FF72}" type="parTrans" cxnId="{09B9CE11-65C5-4E87-91F9-DB040009F840}">
      <dgm:prSet/>
      <dgm:spPr/>
      <dgm:t>
        <a:bodyPr/>
        <a:lstStyle/>
        <a:p>
          <a:endParaRPr lang="en-US"/>
        </a:p>
      </dgm:t>
    </dgm:pt>
    <dgm:pt modelId="{E2339E3D-AD20-4E12-A04A-3F35232E5FA8}" type="sibTrans" cxnId="{09B9CE11-65C5-4E87-91F9-DB040009F840}">
      <dgm:prSet/>
      <dgm:spPr/>
      <dgm:t>
        <a:bodyPr/>
        <a:lstStyle/>
        <a:p>
          <a:endParaRPr lang="en-US"/>
        </a:p>
      </dgm:t>
    </dgm:pt>
    <dgm:pt modelId="{CD2C9716-B2F5-4C07-BE4D-5174D3E5E3FB}">
      <dgm:prSet/>
      <dgm:spPr/>
      <dgm:t>
        <a:bodyPr/>
        <a:lstStyle/>
        <a:p>
          <a:r>
            <a:rPr lang="en-US" b="1"/>
            <a:t>Nuanced understandings</a:t>
          </a:r>
          <a:r>
            <a:rPr lang="en-US"/>
            <a:t> of their communities </a:t>
          </a:r>
          <a:r>
            <a:rPr lang="en-US" b="1"/>
            <a:t>before working with them professionally</a:t>
          </a:r>
          <a:endParaRPr lang="en-US"/>
        </a:p>
      </dgm:t>
    </dgm:pt>
    <dgm:pt modelId="{21722134-8210-46C5-9E82-C1529F5EAF3A}" type="parTrans" cxnId="{557BED5B-B243-4849-AE75-37D79EDD8264}">
      <dgm:prSet/>
      <dgm:spPr/>
      <dgm:t>
        <a:bodyPr/>
        <a:lstStyle/>
        <a:p>
          <a:endParaRPr lang="en-US"/>
        </a:p>
      </dgm:t>
    </dgm:pt>
    <dgm:pt modelId="{2DDEE991-F886-4A50-A852-7E5D88033A6B}" type="sibTrans" cxnId="{557BED5B-B243-4849-AE75-37D79EDD8264}">
      <dgm:prSet/>
      <dgm:spPr/>
      <dgm:t>
        <a:bodyPr/>
        <a:lstStyle/>
        <a:p>
          <a:endParaRPr lang="en-US"/>
        </a:p>
      </dgm:t>
    </dgm:pt>
    <dgm:pt modelId="{D6BFC27F-74F3-4453-B90D-3F9982621CBB}" type="pres">
      <dgm:prSet presAssocID="{7925B3F6-C672-4DAE-BEE8-30FB8F3521A5}" presName="root" presStyleCnt="0">
        <dgm:presLayoutVars>
          <dgm:dir/>
          <dgm:resizeHandles val="exact"/>
        </dgm:presLayoutVars>
      </dgm:prSet>
      <dgm:spPr/>
    </dgm:pt>
    <dgm:pt modelId="{A6C28741-C23E-4724-9FC7-9633723AE40E}" type="pres">
      <dgm:prSet presAssocID="{BE5984C7-EC2E-4B7A-91D6-091E05AB027E}" presName="compNode" presStyleCnt="0"/>
      <dgm:spPr/>
    </dgm:pt>
    <dgm:pt modelId="{77AD4EF4-4A65-454D-BA6C-3AE1310FF0E9}" type="pres">
      <dgm:prSet presAssocID="{BE5984C7-EC2E-4B7A-91D6-091E05AB027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E6B0DA53-6E4C-4ED0-B14B-5BF2C3A7B6DF}" type="pres">
      <dgm:prSet presAssocID="{BE5984C7-EC2E-4B7A-91D6-091E05AB027E}" presName="iconSpace" presStyleCnt="0"/>
      <dgm:spPr/>
    </dgm:pt>
    <dgm:pt modelId="{21A8C592-5FB6-4270-9332-6A5DD9B94AD2}" type="pres">
      <dgm:prSet presAssocID="{BE5984C7-EC2E-4B7A-91D6-091E05AB027E}" presName="parTx" presStyleLbl="revTx" presStyleIdx="0" presStyleCnt="6">
        <dgm:presLayoutVars>
          <dgm:chMax val="0"/>
          <dgm:chPref val="0"/>
        </dgm:presLayoutVars>
      </dgm:prSet>
      <dgm:spPr/>
    </dgm:pt>
    <dgm:pt modelId="{3D7EB8EB-755E-4142-BA7A-A2A80BA3C7E3}" type="pres">
      <dgm:prSet presAssocID="{BE5984C7-EC2E-4B7A-91D6-091E05AB027E}" presName="txSpace" presStyleCnt="0"/>
      <dgm:spPr/>
    </dgm:pt>
    <dgm:pt modelId="{E49A792D-3962-453D-9FD4-C588F2674093}" type="pres">
      <dgm:prSet presAssocID="{BE5984C7-EC2E-4B7A-91D6-091E05AB027E}" presName="desTx" presStyleLbl="revTx" presStyleIdx="1" presStyleCnt="6">
        <dgm:presLayoutVars/>
      </dgm:prSet>
      <dgm:spPr/>
    </dgm:pt>
    <dgm:pt modelId="{9D9BEC06-DFDA-4262-8159-811ED2B8D866}" type="pres">
      <dgm:prSet presAssocID="{4D8A5D7A-3647-46D5-8614-F7A220E70791}" presName="sibTrans" presStyleCnt="0"/>
      <dgm:spPr/>
    </dgm:pt>
    <dgm:pt modelId="{C7E43B0C-572D-4DDB-8D1B-CB33BCDE305C}" type="pres">
      <dgm:prSet presAssocID="{98D36E9A-31B1-446E-BA91-2EE0423A781B}" presName="compNode" presStyleCnt="0"/>
      <dgm:spPr/>
    </dgm:pt>
    <dgm:pt modelId="{1A0E54B0-D047-4046-BF42-A9C2BDED7461}" type="pres">
      <dgm:prSet presAssocID="{98D36E9A-31B1-446E-BA91-2EE0423A781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49589362-1FF5-47E0-A60A-D113F180CF17}" type="pres">
      <dgm:prSet presAssocID="{98D36E9A-31B1-446E-BA91-2EE0423A781B}" presName="iconSpace" presStyleCnt="0"/>
      <dgm:spPr/>
    </dgm:pt>
    <dgm:pt modelId="{2CE3AF8A-4D92-44D9-970D-52996E1E3C4F}" type="pres">
      <dgm:prSet presAssocID="{98D36E9A-31B1-446E-BA91-2EE0423A781B}" presName="parTx" presStyleLbl="revTx" presStyleIdx="2" presStyleCnt="6">
        <dgm:presLayoutVars>
          <dgm:chMax val="0"/>
          <dgm:chPref val="0"/>
        </dgm:presLayoutVars>
      </dgm:prSet>
      <dgm:spPr/>
    </dgm:pt>
    <dgm:pt modelId="{CE0D93AD-48BE-44EF-96A4-8472EAAE9B96}" type="pres">
      <dgm:prSet presAssocID="{98D36E9A-31B1-446E-BA91-2EE0423A781B}" presName="txSpace" presStyleCnt="0"/>
      <dgm:spPr/>
    </dgm:pt>
    <dgm:pt modelId="{91190CDD-8253-4E8D-A6DC-3C470FBE84F7}" type="pres">
      <dgm:prSet presAssocID="{98D36E9A-31B1-446E-BA91-2EE0423A781B}" presName="desTx" presStyleLbl="revTx" presStyleIdx="3" presStyleCnt="6">
        <dgm:presLayoutVars/>
      </dgm:prSet>
      <dgm:spPr/>
    </dgm:pt>
    <dgm:pt modelId="{DDA415E3-7569-448A-AC0A-54B305F44F84}" type="pres">
      <dgm:prSet presAssocID="{3E8498BF-BDF1-42F2-A381-5FB415A8FFBF}" presName="sibTrans" presStyleCnt="0"/>
      <dgm:spPr/>
    </dgm:pt>
    <dgm:pt modelId="{344BC11C-72B5-4789-9CE3-48D5B1FB5746}" type="pres">
      <dgm:prSet presAssocID="{08F73ACE-6345-457E-A507-85C81CBB31D8}" presName="compNode" presStyleCnt="0"/>
      <dgm:spPr/>
    </dgm:pt>
    <dgm:pt modelId="{960D0BF1-41A6-4DB1-AC0B-C129C5BDE90D}" type="pres">
      <dgm:prSet presAssocID="{08F73ACE-6345-457E-A507-85C81CBB31D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3858D3F7-6533-403A-BDE7-746B28128865}" type="pres">
      <dgm:prSet presAssocID="{08F73ACE-6345-457E-A507-85C81CBB31D8}" presName="iconSpace" presStyleCnt="0"/>
      <dgm:spPr/>
    </dgm:pt>
    <dgm:pt modelId="{8894FB37-1EEC-43D1-B1D8-85830BFDE1D7}" type="pres">
      <dgm:prSet presAssocID="{08F73ACE-6345-457E-A507-85C81CBB31D8}" presName="parTx" presStyleLbl="revTx" presStyleIdx="4" presStyleCnt="6">
        <dgm:presLayoutVars>
          <dgm:chMax val="0"/>
          <dgm:chPref val="0"/>
        </dgm:presLayoutVars>
      </dgm:prSet>
      <dgm:spPr/>
    </dgm:pt>
    <dgm:pt modelId="{AF2CDAD4-3BF8-4CB8-9AFD-0ACA4929C460}" type="pres">
      <dgm:prSet presAssocID="{08F73ACE-6345-457E-A507-85C81CBB31D8}" presName="txSpace" presStyleCnt="0"/>
      <dgm:spPr/>
    </dgm:pt>
    <dgm:pt modelId="{A0E61651-7D2F-4D7C-A79D-A78EA93722B3}" type="pres">
      <dgm:prSet presAssocID="{08F73ACE-6345-457E-A507-85C81CBB31D8}" presName="desTx" presStyleLbl="revTx" presStyleIdx="5" presStyleCnt="6">
        <dgm:presLayoutVars/>
      </dgm:prSet>
      <dgm:spPr/>
    </dgm:pt>
  </dgm:ptLst>
  <dgm:cxnLst>
    <dgm:cxn modelId="{ADCD5D00-62AE-406D-95FE-FBF229AED9E9}" type="presOf" srcId="{187AAC38-001E-4069-BA73-CE467C57A680}" destId="{91190CDD-8253-4E8D-A6DC-3C470FBE84F7}" srcOrd="0" destOrd="3" presId="urn:microsoft.com/office/officeart/2018/2/layout/IconLabelDescriptionList"/>
    <dgm:cxn modelId="{87DF570D-3D13-4ED5-86B0-5DA7FF24DA67}" type="presOf" srcId="{C2C0CDDD-8FEB-46E5-8E06-1B95F4CBABA3}" destId="{91190CDD-8253-4E8D-A6DC-3C470FBE84F7}" srcOrd="0" destOrd="0" presId="urn:microsoft.com/office/officeart/2018/2/layout/IconLabelDescriptionList"/>
    <dgm:cxn modelId="{09B9CE11-65C5-4E87-91F9-DB040009F840}" srcId="{08F73ACE-6345-457E-A507-85C81CBB31D8}" destId="{5A89A53F-6305-45F6-9B2C-E92792AD42A8}" srcOrd="0" destOrd="0" parTransId="{BC42E8D0-356C-4A57-BF6C-D6F888E3FF72}" sibTransId="{E2339E3D-AD20-4E12-A04A-3F35232E5FA8}"/>
    <dgm:cxn modelId="{BFC82913-6C89-409D-A25A-0FF6949EEA16}" type="presOf" srcId="{C7A665A4-830C-4E5B-B964-7E50DF9EEF7C}" destId="{E49A792D-3962-453D-9FD4-C588F2674093}" srcOrd="0" destOrd="3" presId="urn:microsoft.com/office/officeart/2018/2/layout/IconLabelDescriptionList"/>
    <dgm:cxn modelId="{EBBE3A14-0055-439B-AD75-CEE348CF5722}" type="presOf" srcId="{CD2C9716-B2F5-4C07-BE4D-5174D3E5E3FB}" destId="{A0E61651-7D2F-4D7C-A79D-A78EA93722B3}" srcOrd="0" destOrd="1" presId="urn:microsoft.com/office/officeart/2018/2/layout/IconLabelDescriptionList"/>
    <dgm:cxn modelId="{1901EF1C-A302-4262-A3A8-0CC046C8308F}" type="presOf" srcId="{ED659BF3-0C74-4002-9A1E-CBF75B9FB844}" destId="{91190CDD-8253-4E8D-A6DC-3C470FBE84F7}" srcOrd="0" destOrd="4" presId="urn:microsoft.com/office/officeart/2018/2/layout/IconLabelDescriptionList"/>
    <dgm:cxn modelId="{D518C921-2AA8-4477-A92F-56BFEB68842B}" type="presOf" srcId="{BE5984C7-EC2E-4B7A-91D6-091E05AB027E}" destId="{21A8C592-5FB6-4270-9332-6A5DD9B94AD2}" srcOrd="0" destOrd="0" presId="urn:microsoft.com/office/officeart/2018/2/layout/IconLabelDescriptionList"/>
    <dgm:cxn modelId="{ABE49D2C-1108-4557-9D4D-482CB2FD1CDB}" srcId="{C2C0CDDD-8FEB-46E5-8E06-1B95F4CBABA3}" destId="{41794DEE-9B3E-4F38-B27E-73275FE44C3E}" srcOrd="1" destOrd="0" parTransId="{8B8DAB2A-8BD7-40EC-84C3-60A87A2ECB97}" sibTransId="{309CCAA6-AACF-4B07-893B-6E69D15A5DD2}"/>
    <dgm:cxn modelId="{76A37935-BB24-4A37-B04D-F597B50C3CFD}" srcId="{C2C0CDDD-8FEB-46E5-8E06-1B95F4CBABA3}" destId="{187AAC38-001E-4069-BA73-CE467C57A680}" srcOrd="2" destOrd="0" parTransId="{8604A24F-E096-413F-A133-A5E1CBECC943}" sibTransId="{5EBF760B-0D26-496E-85BC-D2D3967BC6BA}"/>
    <dgm:cxn modelId="{0CDE0546-FA74-4B78-8A43-E3EF118AE5E4}" srcId="{BE5984C7-EC2E-4B7A-91D6-091E05AB027E}" destId="{69718F77-C6F7-4541-8E6D-F90C0B3249CB}" srcOrd="1" destOrd="0" parTransId="{6D600C39-F2D1-4A4B-908C-6A3A6C496C1B}" sibTransId="{1657807D-6F47-4056-8ECC-B790D969902B}"/>
    <dgm:cxn modelId="{73503355-89B8-418A-BDC2-0CEFC27DE4FB}" type="presOf" srcId="{C76273C9-BDA1-49A8-BCBD-2CC32AE654C7}" destId="{E49A792D-3962-453D-9FD4-C588F2674093}" srcOrd="0" destOrd="0" presId="urn:microsoft.com/office/officeart/2018/2/layout/IconLabelDescriptionList"/>
    <dgm:cxn modelId="{557BED5B-B243-4849-AE75-37D79EDD8264}" srcId="{08F73ACE-6345-457E-A507-85C81CBB31D8}" destId="{CD2C9716-B2F5-4C07-BE4D-5174D3E5E3FB}" srcOrd="1" destOrd="0" parTransId="{21722134-8210-46C5-9E82-C1529F5EAF3A}" sibTransId="{2DDEE991-F886-4A50-A852-7E5D88033A6B}"/>
    <dgm:cxn modelId="{175FA65D-766E-4AF4-A19F-52E3F709C308}" type="presOf" srcId="{DE88F148-79EB-4AA7-9102-78EFEA0356ED}" destId="{E49A792D-3962-453D-9FD4-C588F2674093}" srcOrd="0" destOrd="2" presId="urn:microsoft.com/office/officeart/2018/2/layout/IconLabelDescriptionList"/>
    <dgm:cxn modelId="{04CFE15E-796D-4A00-AE68-534C1DBF76DC}" type="presOf" srcId="{08F73ACE-6345-457E-A507-85C81CBB31D8}" destId="{8894FB37-1EEC-43D1-B1D8-85830BFDE1D7}" srcOrd="0" destOrd="0" presId="urn:microsoft.com/office/officeart/2018/2/layout/IconLabelDescriptionList"/>
    <dgm:cxn modelId="{0F302F62-29AE-436A-BFDB-38BECCDB19E9}" srcId="{69718F77-C6F7-4541-8E6D-F90C0B3249CB}" destId="{C7A665A4-830C-4E5B-B964-7E50DF9EEF7C}" srcOrd="1" destOrd="0" parTransId="{602ACCF1-6010-4671-A69D-522606398CE1}" sibTransId="{EC5228C6-BEBA-488C-8826-601BFCBF360B}"/>
    <dgm:cxn modelId="{CD56C472-96B9-42F4-80AC-C1104660A14B}" type="presOf" srcId="{41794DEE-9B3E-4F38-B27E-73275FE44C3E}" destId="{91190CDD-8253-4E8D-A6DC-3C470FBE84F7}" srcOrd="0" destOrd="2" presId="urn:microsoft.com/office/officeart/2018/2/layout/IconLabelDescriptionList"/>
    <dgm:cxn modelId="{FCE9097C-C869-4851-B162-452202E75203}" type="presOf" srcId="{BFA81172-1868-4AEC-B6C1-996971FC7760}" destId="{91190CDD-8253-4E8D-A6DC-3C470FBE84F7}" srcOrd="0" destOrd="1" presId="urn:microsoft.com/office/officeart/2018/2/layout/IconLabelDescriptionList"/>
    <dgm:cxn modelId="{CE74657E-43E2-4DAE-A0ED-BB61809682E4}" srcId="{7925B3F6-C672-4DAE-BEE8-30FB8F3521A5}" destId="{98D36E9A-31B1-446E-BA91-2EE0423A781B}" srcOrd="1" destOrd="0" parTransId="{4C4B0798-F4A4-4BD8-87E3-B08B414CF618}" sibTransId="{3E8498BF-BDF1-42F2-A381-5FB415A8FFBF}"/>
    <dgm:cxn modelId="{8015EB7E-F1EB-4E57-9617-AC36216F7B28}" srcId="{C2C0CDDD-8FEB-46E5-8E06-1B95F4CBABA3}" destId="{ED659BF3-0C74-4002-9A1E-CBF75B9FB844}" srcOrd="3" destOrd="0" parTransId="{31BB8D7E-875C-4202-8FF9-2055DAB75F22}" sibTransId="{08116861-3120-487B-9410-350224205344}"/>
    <dgm:cxn modelId="{23926688-4463-4445-BA33-6546FA784378}" srcId="{C2C0CDDD-8FEB-46E5-8E06-1B95F4CBABA3}" destId="{BFA81172-1868-4AEC-B6C1-996971FC7760}" srcOrd="0" destOrd="0" parTransId="{1DF267A6-4A13-4894-A473-AB4346936B07}" sibTransId="{FDBB05AC-227C-417F-A86A-891EC52D8AB2}"/>
    <dgm:cxn modelId="{B665648B-2129-44FC-B1FA-C5EA78966F02}" srcId="{98D36E9A-31B1-446E-BA91-2EE0423A781B}" destId="{C2C0CDDD-8FEB-46E5-8E06-1B95F4CBABA3}" srcOrd="0" destOrd="0" parTransId="{4144ECE5-4B3A-4CA8-8046-FA8AA4C67398}" sibTransId="{192A4B5A-3655-4F63-BBC1-F6FAC5D71351}"/>
    <dgm:cxn modelId="{90662796-72DF-4877-B7A3-B47EC4C4EA5F}" type="presOf" srcId="{7925B3F6-C672-4DAE-BEE8-30FB8F3521A5}" destId="{D6BFC27F-74F3-4453-B90D-3F9982621CBB}" srcOrd="0" destOrd="0" presId="urn:microsoft.com/office/officeart/2018/2/layout/IconLabelDescriptionList"/>
    <dgm:cxn modelId="{26C444AE-DD8F-445F-89A8-BAFCB630951D}" srcId="{69718F77-C6F7-4541-8E6D-F90C0B3249CB}" destId="{DE88F148-79EB-4AA7-9102-78EFEA0356ED}" srcOrd="0" destOrd="0" parTransId="{B765E065-9CCA-4285-99EA-E22C9048ADD3}" sibTransId="{39801E76-593C-49AB-AD2A-AE6BFD88E286}"/>
    <dgm:cxn modelId="{0D8456BA-E075-4716-8AE8-72D78F31ACF8}" type="presOf" srcId="{5A89A53F-6305-45F6-9B2C-E92792AD42A8}" destId="{A0E61651-7D2F-4D7C-A79D-A78EA93722B3}" srcOrd="0" destOrd="0" presId="urn:microsoft.com/office/officeart/2018/2/layout/IconLabelDescriptionList"/>
    <dgm:cxn modelId="{1C9703C5-CCCC-4F1A-9B40-ED0837DB396C}" type="presOf" srcId="{69718F77-C6F7-4541-8E6D-F90C0B3249CB}" destId="{E49A792D-3962-453D-9FD4-C588F2674093}" srcOrd="0" destOrd="1" presId="urn:microsoft.com/office/officeart/2018/2/layout/IconLabelDescriptionList"/>
    <dgm:cxn modelId="{C86A07D0-4CFE-4693-9343-F21477FD3A9B}" srcId="{BE5984C7-EC2E-4B7A-91D6-091E05AB027E}" destId="{C76273C9-BDA1-49A8-BCBD-2CC32AE654C7}" srcOrd="0" destOrd="0" parTransId="{14388E81-890E-4899-8F82-25F5E596063E}" sibTransId="{DE6EB66E-32B8-4773-8725-6FADABF7522A}"/>
    <dgm:cxn modelId="{840D9DD9-C278-4FCC-A837-D9D53E558D4E}" srcId="{7925B3F6-C672-4DAE-BEE8-30FB8F3521A5}" destId="{BE5984C7-EC2E-4B7A-91D6-091E05AB027E}" srcOrd="0" destOrd="0" parTransId="{3C40B049-5047-49E8-B2A0-2F991591ADC6}" sibTransId="{4D8A5D7A-3647-46D5-8614-F7A220E70791}"/>
    <dgm:cxn modelId="{D45735DD-8F05-427C-B792-246E2E7BE24D}" type="presOf" srcId="{98D36E9A-31B1-446E-BA91-2EE0423A781B}" destId="{2CE3AF8A-4D92-44D9-970D-52996E1E3C4F}" srcOrd="0" destOrd="0" presId="urn:microsoft.com/office/officeart/2018/2/layout/IconLabelDescriptionList"/>
    <dgm:cxn modelId="{0A8CA5F3-4582-4B87-892D-F04FC1F76259}" srcId="{7925B3F6-C672-4DAE-BEE8-30FB8F3521A5}" destId="{08F73ACE-6345-457E-A507-85C81CBB31D8}" srcOrd="2" destOrd="0" parTransId="{9885692A-EF0C-4E68-B62B-3A284D89C56E}" sibTransId="{A74394BC-38E7-4E67-BA3B-260719F3CE2E}"/>
    <dgm:cxn modelId="{75EAA573-F63B-415F-8122-D227ECDAF974}" type="presParOf" srcId="{D6BFC27F-74F3-4453-B90D-3F9982621CBB}" destId="{A6C28741-C23E-4724-9FC7-9633723AE40E}" srcOrd="0" destOrd="0" presId="urn:microsoft.com/office/officeart/2018/2/layout/IconLabelDescriptionList"/>
    <dgm:cxn modelId="{EC9AB46A-E3F6-4CAF-9D3F-564450378DF6}" type="presParOf" srcId="{A6C28741-C23E-4724-9FC7-9633723AE40E}" destId="{77AD4EF4-4A65-454D-BA6C-3AE1310FF0E9}" srcOrd="0" destOrd="0" presId="urn:microsoft.com/office/officeart/2018/2/layout/IconLabelDescriptionList"/>
    <dgm:cxn modelId="{A23394F9-3EE6-45DF-B24F-6C2FD4B4F439}" type="presParOf" srcId="{A6C28741-C23E-4724-9FC7-9633723AE40E}" destId="{E6B0DA53-6E4C-4ED0-B14B-5BF2C3A7B6DF}" srcOrd="1" destOrd="0" presId="urn:microsoft.com/office/officeart/2018/2/layout/IconLabelDescriptionList"/>
    <dgm:cxn modelId="{E1A49544-E14E-42D3-84BB-79D256497FB9}" type="presParOf" srcId="{A6C28741-C23E-4724-9FC7-9633723AE40E}" destId="{21A8C592-5FB6-4270-9332-6A5DD9B94AD2}" srcOrd="2" destOrd="0" presId="urn:microsoft.com/office/officeart/2018/2/layout/IconLabelDescriptionList"/>
    <dgm:cxn modelId="{04E1BCE0-FC26-446D-9DD0-235B5B1612B4}" type="presParOf" srcId="{A6C28741-C23E-4724-9FC7-9633723AE40E}" destId="{3D7EB8EB-755E-4142-BA7A-A2A80BA3C7E3}" srcOrd="3" destOrd="0" presId="urn:microsoft.com/office/officeart/2018/2/layout/IconLabelDescriptionList"/>
    <dgm:cxn modelId="{F2F06EB1-DCE0-4D2A-9F8D-A516E609EA05}" type="presParOf" srcId="{A6C28741-C23E-4724-9FC7-9633723AE40E}" destId="{E49A792D-3962-453D-9FD4-C588F2674093}" srcOrd="4" destOrd="0" presId="urn:microsoft.com/office/officeart/2018/2/layout/IconLabelDescriptionList"/>
    <dgm:cxn modelId="{589ACA79-3827-46AD-BE06-13D0E68150D3}" type="presParOf" srcId="{D6BFC27F-74F3-4453-B90D-3F9982621CBB}" destId="{9D9BEC06-DFDA-4262-8159-811ED2B8D866}" srcOrd="1" destOrd="0" presId="urn:microsoft.com/office/officeart/2018/2/layout/IconLabelDescriptionList"/>
    <dgm:cxn modelId="{C91916D0-39B0-42BE-A610-7F49BC3D0EC3}" type="presParOf" srcId="{D6BFC27F-74F3-4453-B90D-3F9982621CBB}" destId="{C7E43B0C-572D-4DDB-8D1B-CB33BCDE305C}" srcOrd="2" destOrd="0" presId="urn:microsoft.com/office/officeart/2018/2/layout/IconLabelDescriptionList"/>
    <dgm:cxn modelId="{59EADE75-5AA5-48A3-8A67-E8144AD4E13C}" type="presParOf" srcId="{C7E43B0C-572D-4DDB-8D1B-CB33BCDE305C}" destId="{1A0E54B0-D047-4046-BF42-A9C2BDED7461}" srcOrd="0" destOrd="0" presId="urn:microsoft.com/office/officeart/2018/2/layout/IconLabelDescriptionList"/>
    <dgm:cxn modelId="{8FA21B21-996C-456D-A1C1-D1D4AA7F1A8F}" type="presParOf" srcId="{C7E43B0C-572D-4DDB-8D1B-CB33BCDE305C}" destId="{49589362-1FF5-47E0-A60A-D113F180CF17}" srcOrd="1" destOrd="0" presId="urn:microsoft.com/office/officeart/2018/2/layout/IconLabelDescriptionList"/>
    <dgm:cxn modelId="{08738EE7-29CE-427B-B360-192B863BA787}" type="presParOf" srcId="{C7E43B0C-572D-4DDB-8D1B-CB33BCDE305C}" destId="{2CE3AF8A-4D92-44D9-970D-52996E1E3C4F}" srcOrd="2" destOrd="0" presId="urn:microsoft.com/office/officeart/2018/2/layout/IconLabelDescriptionList"/>
    <dgm:cxn modelId="{E520B3E0-4974-4758-A3CA-3A26BC224FE1}" type="presParOf" srcId="{C7E43B0C-572D-4DDB-8D1B-CB33BCDE305C}" destId="{CE0D93AD-48BE-44EF-96A4-8472EAAE9B96}" srcOrd="3" destOrd="0" presId="urn:microsoft.com/office/officeart/2018/2/layout/IconLabelDescriptionList"/>
    <dgm:cxn modelId="{0A7E5886-DA34-48C4-8630-3043B0F5989D}" type="presParOf" srcId="{C7E43B0C-572D-4DDB-8D1B-CB33BCDE305C}" destId="{91190CDD-8253-4E8D-A6DC-3C470FBE84F7}" srcOrd="4" destOrd="0" presId="urn:microsoft.com/office/officeart/2018/2/layout/IconLabelDescriptionList"/>
    <dgm:cxn modelId="{221C61DA-71A3-44A2-B713-B3622096F124}" type="presParOf" srcId="{D6BFC27F-74F3-4453-B90D-3F9982621CBB}" destId="{DDA415E3-7569-448A-AC0A-54B305F44F84}" srcOrd="3" destOrd="0" presId="urn:microsoft.com/office/officeart/2018/2/layout/IconLabelDescriptionList"/>
    <dgm:cxn modelId="{121806EB-4F13-42E1-B6DB-7481647DBF2B}" type="presParOf" srcId="{D6BFC27F-74F3-4453-B90D-3F9982621CBB}" destId="{344BC11C-72B5-4789-9CE3-48D5B1FB5746}" srcOrd="4" destOrd="0" presId="urn:microsoft.com/office/officeart/2018/2/layout/IconLabelDescriptionList"/>
    <dgm:cxn modelId="{5BD1B4DF-402D-4B0A-AC7A-F47C022AC729}" type="presParOf" srcId="{344BC11C-72B5-4789-9CE3-48D5B1FB5746}" destId="{960D0BF1-41A6-4DB1-AC0B-C129C5BDE90D}" srcOrd="0" destOrd="0" presId="urn:microsoft.com/office/officeart/2018/2/layout/IconLabelDescriptionList"/>
    <dgm:cxn modelId="{57C629F7-6511-4E12-9D58-029AA9F62474}" type="presParOf" srcId="{344BC11C-72B5-4789-9CE3-48D5B1FB5746}" destId="{3858D3F7-6533-403A-BDE7-746B28128865}" srcOrd="1" destOrd="0" presId="urn:microsoft.com/office/officeart/2018/2/layout/IconLabelDescriptionList"/>
    <dgm:cxn modelId="{B1277F0B-708B-4D9D-83DF-898C8F3CDEFA}" type="presParOf" srcId="{344BC11C-72B5-4789-9CE3-48D5B1FB5746}" destId="{8894FB37-1EEC-43D1-B1D8-85830BFDE1D7}" srcOrd="2" destOrd="0" presId="urn:microsoft.com/office/officeart/2018/2/layout/IconLabelDescriptionList"/>
    <dgm:cxn modelId="{FE47990F-0F02-49A8-996D-ACC7F8C8649F}" type="presParOf" srcId="{344BC11C-72B5-4789-9CE3-48D5B1FB5746}" destId="{AF2CDAD4-3BF8-4CB8-9AFD-0ACA4929C460}" srcOrd="3" destOrd="0" presId="urn:microsoft.com/office/officeart/2018/2/layout/IconLabelDescriptionList"/>
    <dgm:cxn modelId="{3C32A980-3C0C-4FD0-AC1E-5F949FBF460C}" type="presParOf" srcId="{344BC11C-72B5-4789-9CE3-48D5B1FB5746}" destId="{A0E61651-7D2F-4D7C-A79D-A78EA93722B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89FE0-3744-3944-9BE2-FB9F30460E81}">
      <dsp:nvSpPr>
        <dsp:cNvPr id="0" name=""/>
        <dsp:cNvSpPr/>
      </dsp:nvSpPr>
      <dsp:spPr>
        <a:xfrm>
          <a:off x="0" y="0"/>
          <a:ext cx="2941215" cy="118729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Challenges </a:t>
          </a:r>
          <a:r>
            <a:rPr lang="en-US" sz="1300" b="1" kern="1200"/>
            <a:t>deficit model </a:t>
          </a:r>
          <a:endParaRPr lang="en-US" sz="1300" kern="1200"/>
        </a:p>
      </dsp:txBody>
      <dsp:txXfrm>
        <a:off x="34775" y="34775"/>
        <a:ext cx="1660035" cy="1117741"/>
      </dsp:txXfrm>
    </dsp:sp>
    <dsp:sp modelId="{C47C5BFD-4B3B-BA45-BD85-06BCF09D306C}">
      <dsp:nvSpPr>
        <dsp:cNvPr id="0" name=""/>
        <dsp:cNvSpPr/>
      </dsp:nvSpPr>
      <dsp:spPr>
        <a:xfrm>
          <a:off x="259519" y="1385172"/>
          <a:ext cx="2941215" cy="1187291"/>
        </a:xfrm>
        <a:prstGeom prst="roundRect">
          <a:avLst>
            <a:gd name="adj" fmla="val 10000"/>
          </a:avLst>
        </a:prstGeom>
        <a:solidFill>
          <a:schemeClr val="accent2">
            <a:hueOff val="-5175944"/>
            <a:satOff val="22930"/>
            <a:lumOff val="-8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Reports empirical findings from research examining </a:t>
          </a:r>
          <a:r>
            <a:rPr lang="en-US" sz="1300" b="1" kern="1200"/>
            <a:t>health information practices </a:t>
          </a:r>
          <a:r>
            <a:rPr lang="en-US" sz="1300" kern="1200"/>
            <a:t>of </a:t>
          </a:r>
          <a:r>
            <a:rPr lang="en-US" sz="1300" b="1" kern="1200"/>
            <a:t>SC</a:t>
          </a:r>
          <a:r>
            <a:rPr lang="en-US" sz="1300" kern="1200"/>
            <a:t> </a:t>
          </a:r>
          <a:r>
            <a:rPr lang="en-US" sz="1300" b="1" kern="1200"/>
            <a:t>LGBTQ+</a:t>
          </a:r>
          <a:r>
            <a:rPr lang="en-US" sz="1300" kern="1200"/>
            <a:t> communities </a:t>
          </a:r>
        </a:p>
      </dsp:txBody>
      <dsp:txXfrm>
        <a:off x="294294" y="1419947"/>
        <a:ext cx="1840407" cy="1117741"/>
      </dsp:txXfrm>
    </dsp:sp>
    <dsp:sp modelId="{8DDCACE7-EEB6-8C49-9436-DC03A486B7FF}">
      <dsp:nvSpPr>
        <dsp:cNvPr id="0" name=""/>
        <dsp:cNvSpPr/>
      </dsp:nvSpPr>
      <dsp:spPr>
        <a:xfrm>
          <a:off x="519038" y="2770345"/>
          <a:ext cx="2941215" cy="1187291"/>
        </a:xfrm>
        <a:prstGeom prst="roundRect">
          <a:avLst>
            <a:gd name="adj" fmla="val 10000"/>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Leverages findings into implications for </a:t>
          </a:r>
          <a:r>
            <a:rPr lang="en-US" sz="1300" b="1" kern="1200" dirty="0"/>
            <a:t>re-framing librarianship</a:t>
          </a:r>
          <a:endParaRPr lang="en-US" sz="1300" kern="1200" dirty="0"/>
        </a:p>
      </dsp:txBody>
      <dsp:txXfrm>
        <a:off x="553813" y="2805120"/>
        <a:ext cx="1840407" cy="1117741"/>
      </dsp:txXfrm>
    </dsp:sp>
    <dsp:sp modelId="{B57FAF2A-838E-F54B-B32F-5CFA25D513AC}">
      <dsp:nvSpPr>
        <dsp:cNvPr id="0" name=""/>
        <dsp:cNvSpPr/>
      </dsp:nvSpPr>
      <dsp:spPr>
        <a:xfrm>
          <a:off x="2169476" y="900362"/>
          <a:ext cx="771739" cy="77173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2343117" y="900362"/>
        <a:ext cx="424457" cy="580734"/>
      </dsp:txXfrm>
    </dsp:sp>
    <dsp:sp modelId="{6D271A94-9B5F-BD4E-9B8D-69B94F96F42D}">
      <dsp:nvSpPr>
        <dsp:cNvPr id="0" name=""/>
        <dsp:cNvSpPr/>
      </dsp:nvSpPr>
      <dsp:spPr>
        <a:xfrm>
          <a:off x="2428995" y="2277620"/>
          <a:ext cx="771739" cy="771739"/>
        </a:xfrm>
        <a:prstGeom prst="downArrow">
          <a:avLst>
            <a:gd name="adj1" fmla="val 55000"/>
            <a:gd name="adj2" fmla="val 45000"/>
          </a:avLst>
        </a:prstGeom>
        <a:solidFill>
          <a:schemeClr val="accent2">
            <a:tint val="40000"/>
            <a:alpha val="90000"/>
            <a:hueOff val="-10945986"/>
            <a:satOff val="31321"/>
            <a:lumOff val="-2084"/>
            <a:alphaOff val="0"/>
          </a:schemeClr>
        </a:solidFill>
        <a:ln w="12700" cap="flat" cmpd="sng" algn="ctr">
          <a:solidFill>
            <a:schemeClr val="accent2">
              <a:tint val="40000"/>
              <a:alpha val="90000"/>
              <a:hueOff val="-10945986"/>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2602636" y="2277620"/>
        <a:ext cx="424457" cy="580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D4EF4-4A65-454D-BA6C-3AE1310FF0E9}">
      <dsp:nvSpPr>
        <dsp:cNvPr id="0" name=""/>
        <dsp:cNvSpPr/>
      </dsp:nvSpPr>
      <dsp:spPr>
        <a:xfrm>
          <a:off x="8609" y="0"/>
          <a:ext cx="601261" cy="5353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A8C592-5FB6-4270-9332-6A5DD9B94AD2}">
      <dsp:nvSpPr>
        <dsp:cNvPr id="0" name=""/>
        <dsp:cNvSpPr/>
      </dsp:nvSpPr>
      <dsp:spPr>
        <a:xfrm>
          <a:off x="8609" y="624467"/>
          <a:ext cx="1717889" cy="229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LIS education</a:t>
          </a:r>
        </a:p>
      </dsp:txBody>
      <dsp:txXfrm>
        <a:off x="8609" y="624467"/>
        <a:ext cx="1717889" cy="229423"/>
      </dsp:txXfrm>
    </dsp:sp>
    <dsp:sp modelId="{E49A792D-3962-453D-9FD4-C588F2674093}">
      <dsp:nvSpPr>
        <dsp:cNvPr id="0" name=""/>
        <dsp:cNvSpPr/>
      </dsp:nvSpPr>
      <dsp:spPr>
        <a:xfrm>
          <a:off x="8609" y="895353"/>
          <a:ext cx="1717889" cy="143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Need for </a:t>
          </a:r>
          <a:r>
            <a:rPr lang="en-US" sz="1100" b="1" kern="1200"/>
            <a:t>social responsibility</a:t>
          </a:r>
          <a:r>
            <a:rPr lang="en-US" sz="1100" kern="1200"/>
            <a:t> &amp; </a:t>
          </a:r>
          <a:r>
            <a:rPr lang="en-US" sz="1100" b="1" kern="1200"/>
            <a:t>diversity</a:t>
          </a:r>
          <a:r>
            <a:rPr lang="en-US" sz="1100" kern="1200"/>
            <a:t> in LIS education</a:t>
          </a:r>
        </a:p>
        <a:p>
          <a:pPr marL="0" lvl="0" indent="0" algn="l" defTabSz="488950">
            <a:lnSpc>
              <a:spcPct val="90000"/>
            </a:lnSpc>
            <a:spcBef>
              <a:spcPct val="0"/>
            </a:spcBef>
            <a:spcAft>
              <a:spcPct val="35000"/>
            </a:spcAft>
            <a:buNone/>
          </a:pPr>
          <a:r>
            <a:rPr lang="en-US" sz="1100" kern="1200"/>
            <a:t>New teaching methods: </a:t>
          </a:r>
        </a:p>
        <a:p>
          <a:pPr marL="57150" lvl="1" indent="-57150" algn="l" defTabSz="488950">
            <a:lnSpc>
              <a:spcPct val="90000"/>
            </a:lnSpc>
            <a:spcBef>
              <a:spcPct val="0"/>
            </a:spcBef>
            <a:spcAft>
              <a:spcPct val="15000"/>
            </a:spcAft>
            <a:buChar char="•"/>
          </a:pPr>
          <a:r>
            <a:rPr lang="en-US" sz="1100" kern="1200"/>
            <a:t>Set of skills to determine </a:t>
          </a:r>
          <a:r>
            <a:rPr lang="en-US" sz="1100" b="1" kern="1200"/>
            <a:t>how sociocultural context shapes information practices</a:t>
          </a:r>
          <a:endParaRPr lang="en-US" sz="1100" kern="1200"/>
        </a:p>
        <a:p>
          <a:pPr marL="57150" lvl="1" indent="-57150" algn="l" defTabSz="488950">
            <a:lnSpc>
              <a:spcPct val="90000"/>
            </a:lnSpc>
            <a:spcBef>
              <a:spcPct val="0"/>
            </a:spcBef>
            <a:spcAft>
              <a:spcPct val="15000"/>
            </a:spcAft>
            <a:buChar char="•"/>
          </a:pPr>
          <a:r>
            <a:rPr lang="en-US" sz="1100" kern="1200"/>
            <a:t>Shift from passive learning to </a:t>
          </a:r>
          <a:r>
            <a:rPr lang="en-US" sz="1100" b="1" kern="1200"/>
            <a:t>active learning</a:t>
          </a:r>
          <a:endParaRPr lang="en-US" sz="1100" kern="1200"/>
        </a:p>
      </dsp:txBody>
      <dsp:txXfrm>
        <a:off x="8609" y="895353"/>
        <a:ext cx="1717889" cy="1435457"/>
      </dsp:txXfrm>
    </dsp:sp>
    <dsp:sp modelId="{1A0E54B0-D047-4046-BF42-A9C2BDED7461}">
      <dsp:nvSpPr>
        <dsp:cNvPr id="0" name=""/>
        <dsp:cNvSpPr/>
      </dsp:nvSpPr>
      <dsp:spPr>
        <a:xfrm>
          <a:off x="2027130" y="0"/>
          <a:ext cx="601261" cy="5353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E3AF8A-4D92-44D9-970D-52996E1E3C4F}">
      <dsp:nvSpPr>
        <dsp:cNvPr id="0" name=""/>
        <dsp:cNvSpPr/>
      </dsp:nvSpPr>
      <dsp:spPr>
        <a:xfrm>
          <a:off x="2027130" y="624467"/>
          <a:ext cx="1717889" cy="229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Library responses</a:t>
          </a:r>
        </a:p>
      </dsp:txBody>
      <dsp:txXfrm>
        <a:off x="2027130" y="624467"/>
        <a:ext cx="1717889" cy="229423"/>
      </dsp:txXfrm>
    </dsp:sp>
    <dsp:sp modelId="{91190CDD-8253-4E8D-A6DC-3C470FBE84F7}">
      <dsp:nvSpPr>
        <dsp:cNvPr id="0" name=""/>
        <dsp:cNvSpPr/>
      </dsp:nvSpPr>
      <dsp:spPr>
        <a:xfrm>
          <a:off x="2027130" y="895353"/>
          <a:ext cx="1717889" cy="143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1" kern="1200" dirty="0"/>
            <a:t>Re-orienting professional practice </a:t>
          </a:r>
          <a:r>
            <a:rPr lang="en-US" sz="1100" kern="1200" dirty="0"/>
            <a:t>rather than “fixing”</a:t>
          </a:r>
        </a:p>
        <a:p>
          <a:pPr marL="57150" lvl="1" indent="-57150" algn="l" defTabSz="488950">
            <a:lnSpc>
              <a:spcPct val="90000"/>
            </a:lnSpc>
            <a:spcBef>
              <a:spcPct val="0"/>
            </a:spcBef>
            <a:spcAft>
              <a:spcPct val="15000"/>
            </a:spcAft>
            <a:buChar char="•"/>
          </a:pPr>
          <a:r>
            <a:rPr lang="en-US" sz="1100" kern="1200"/>
            <a:t>Shift from outreach to </a:t>
          </a:r>
          <a:r>
            <a:rPr lang="en-US" sz="1100" b="1" kern="1200"/>
            <a:t>engagement </a:t>
          </a:r>
          <a:r>
            <a:rPr lang="en-US" sz="1100" i="1" kern="1200"/>
            <a:t>(Baba &amp; Abrizah, 2018) </a:t>
          </a:r>
          <a:endParaRPr lang="en-US" sz="1100" kern="1200"/>
        </a:p>
        <a:p>
          <a:pPr marL="57150" lvl="1" indent="-57150" algn="l" defTabSz="488950">
            <a:lnSpc>
              <a:spcPct val="90000"/>
            </a:lnSpc>
            <a:spcBef>
              <a:spcPct val="0"/>
            </a:spcBef>
            <a:spcAft>
              <a:spcPct val="15000"/>
            </a:spcAft>
            <a:buChar char="•"/>
          </a:pPr>
          <a:r>
            <a:rPr lang="en-US" sz="1100" kern="1200"/>
            <a:t>Partnering with </a:t>
          </a:r>
          <a:r>
            <a:rPr lang="en-US" sz="1100" b="1" kern="1200"/>
            <a:t>community health workers </a:t>
          </a:r>
          <a:r>
            <a:rPr lang="en-US" sz="1100" i="1" kern="1200"/>
            <a:t>(Raj et al., 2015)</a:t>
          </a:r>
          <a:endParaRPr lang="en-US" sz="1100" kern="1200"/>
        </a:p>
        <a:p>
          <a:pPr marL="57150" lvl="1" indent="-57150" algn="l" defTabSz="488950">
            <a:lnSpc>
              <a:spcPct val="90000"/>
            </a:lnSpc>
            <a:spcBef>
              <a:spcPct val="0"/>
            </a:spcBef>
            <a:spcAft>
              <a:spcPct val="15000"/>
            </a:spcAft>
            <a:buChar char="•"/>
          </a:pPr>
          <a:r>
            <a:rPr lang="en-US" sz="1100" b="1" kern="1200"/>
            <a:t>Cultural competency trainings </a:t>
          </a:r>
          <a:r>
            <a:rPr lang="en-US" sz="1100" kern="1200"/>
            <a:t>to medical professionals </a:t>
          </a:r>
          <a:r>
            <a:rPr lang="en-US" sz="1100" i="1" kern="1200"/>
            <a:t>(Cooke, 2017)</a:t>
          </a:r>
          <a:endParaRPr lang="en-US" sz="1100" kern="1200"/>
        </a:p>
        <a:p>
          <a:pPr marL="57150" lvl="1" indent="-57150" algn="l" defTabSz="488950">
            <a:lnSpc>
              <a:spcPct val="90000"/>
            </a:lnSpc>
            <a:spcBef>
              <a:spcPct val="0"/>
            </a:spcBef>
            <a:spcAft>
              <a:spcPct val="15000"/>
            </a:spcAft>
            <a:buChar char="•"/>
          </a:pPr>
          <a:r>
            <a:rPr lang="en-US" sz="1100" b="1" kern="1200"/>
            <a:t>Harm reduction workshops </a:t>
          </a:r>
          <a:r>
            <a:rPr lang="en-US" sz="1100" i="1" kern="1200"/>
            <a:t>(Pollack, 2008)</a:t>
          </a:r>
          <a:endParaRPr lang="en-US" sz="1100" kern="1200"/>
        </a:p>
      </dsp:txBody>
      <dsp:txXfrm>
        <a:off x="2027130" y="895353"/>
        <a:ext cx="1717889" cy="1435457"/>
      </dsp:txXfrm>
    </dsp:sp>
    <dsp:sp modelId="{960D0BF1-41A6-4DB1-AC0B-C129C5BDE90D}">
      <dsp:nvSpPr>
        <dsp:cNvPr id="0" name=""/>
        <dsp:cNvSpPr/>
      </dsp:nvSpPr>
      <dsp:spPr>
        <a:xfrm>
          <a:off x="4045650" y="0"/>
          <a:ext cx="601261" cy="5353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94FB37-1EEC-43D1-B1D8-85830BFDE1D7}">
      <dsp:nvSpPr>
        <dsp:cNvPr id="0" name=""/>
        <dsp:cNvSpPr/>
      </dsp:nvSpPr>
      <dsp:spPr>
        <a:xfrm>
          <a:off x="4045650" y="624467"/>
          <a:ext cx="1717889" cy="229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Health librarianship</a:t>
          </a:r>
        </a:p>
      </dsp:txBody>
      <dsp:txXfrm>
        <a:off x="4045650" y="624467"/>
        <a:ext cx="1717889" cy="229423"/>
      </dsp:txXfrm>
    </dsp:sp>
    <dsp:sp modelId="{A0E61651-7D2F-4D7C-A79D-A78EA93722B3}">
      <dsp:nvSpPr>
        <dsp:cNvPr id="0" name=""/>
        <dsp:cNvSpPr/>
      </dsp:nvSpPr>
      <dsp:spPr>
        <a:xfrm>
          <a:off x="4045650" y="895353"/>
          <a:ext cx="1717889" cy="143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1" kern="1200"/>
            <a:t>Practical learning experiences</a:t>
          </a:r>
          <a:r>
            <a:rPr lang="en-US" sz="1100" kern="1200"/>
            <a:t> based in the community</a:t>
          </a:r>
        </a:p>
        <a:p>
          <a:pPr marL="0" lvl="0" indent="0" algn="l" defTabSz="488950">
            <a:lnSpc>
              <a:spcPct val="90000"/>
            </a:lnSpc>
            <a:spcBef>
              <a:spcPct val="0"/>
            </a:spcBef>
            <a:spcAft>
              <a:spcPct val="35000"/>
            </a:spcAft>
            <a:buNone/>
          </a:pPr>
          <a:r>
            <a:rPr lang="en-US" sz="1100" b="1" kern="1200"/>
            <a:t>Nuanced understandings</a:t>
          </a:r>
          <a:r>
            <a:rPr lang="en-US" sz="1100" kern="1200"/>
            <a:t> of their communities </a:t>
          </a:r>
          <a:r>
            <a:rPr lang="en-US" sz="1100" b="1" kern="1200"/>
            <a:t>before working with them professionally</a:t>
          </a:r>
          <a:endParaRPr lang="en-US" sz="1100" kern="1200"/>
        </a:p>
      </dsp:txBody>
      <dsp:txXfrm>
        <a:off x="4045650" y="895353"/>
        <a:ext cx="1717889" cy="143545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t>Travis</a:t>
            </a:r>
          </a:p>
          <a:p>
            <a:pPr marL="0" lvl="0" indent="0" algn="l" rtl="0">
              <a:spcBef>
                <a:spcPts val="0"/>
              </a:spcBef>
              <a:spcAft>
                <a:spcPts val="0"/>
              </a:spcAft>
              <a:buNone/>
            </a:pPr>
            <a:endParaRPr lang="en" sz="1400" b="1" dirty="0"/>
          </a:p>
          <a:p>
            <a:pPr marL="285750" lvl="0" indent="-285750" algn="l" rtl="0">
              <a:spcBef>
                <a:spcPts val="0"/>
              </a:spcBef>
              <a:spcAft>
                <a:spcPts val="0"/>
              </a:spcAft>
            </a:pPr>
            <a:r>
              <a:rPr lang="en" sz="1400" b="0" dirty="0"/>
              <a:t>Research funded by a three-year IMLS early career research grant</a:t>
            </a:r>
            <a:endParaRPr sz="1400" b="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400" b="1" dirty="0"/>
              <a:t>Vanessa</a:t>
            </a:r>
          </a:p>
          <a:p>
            <a:pPr marL="158750" indent="0">
              <a:buNone/>
            </a:pPr>
            <a:endParaRPr lang="en-US" sz="1400" b="1" dirty="0"/>
          </a:p>
          <a:p>
            <a:pPr marL="457200" indent="-298450"/>
            <a:r>
              <a:rPr lang="en-US" sz="1400" dirty="0"/>
              <a:t>First narrative is from Kyle, a self-described transmasculine, genderqueer, non-binary, ace, and ”maybe lesbian” leader within an LGBTQ campus organization. Here’s how he describes this community’s information world:</a:t>
            </a:r>
          </a:p>
          <a:p>
            <a:pPr marL="914400" lvl="1" indent="-298450"/>
            <a:r>
              <a:rPr lang="en-US" sz="1400" dirty="0"/>
              <a:t>This is kind of the community and how we talk about health care. We're like, "Okay, let's talk about the health care horrors and the good stories." And this person is saying, "The health center's the worst." </a:t>
            </a:r>
          </a:p>
          <a:p>
            <a:pPr marL="914400" lvl="1" indent="-298450"/>
            <a:r>
              <a:rPr lang="en-US" sz="1400" dirty="0"/>
              <a:t>And this person's saying, "Yeah, I avoid health care," which is why the health center is crossed out in red because we tend to avoid it because it's not good. </a:t>
            </a:r>
          </a:p>
          <a:p>
            <a:pPr marL="914400" lvl="1" indent="-298450"/>
            <a:r>
              <a:rPr lang="en-US" sz="1400" dirty="0"/>
              <a:t>And then there's a laptop with the internet up. It's like, "The best LGBTQ doctors." because everything is the internet. It's like, "Hey, I went to this doctor, and they actually knew about gay people," or like, "Hey, they actually knew about trans people, so maybe we should go to this doctor." Then everybody flocks there. </a:t>
            </a:r>
          </a:p>
          <a:p>
            <a:pPr marL="914400" lvl="1" indent="-298450"/>
            <a:r>
              <a:rPr lang="en-US" sz="1400" i="1" dirty="0">
                <a:solidFill>
                  <a:srgbClr val="FF0000"/>
                </a:solidFill>
              </a:rPr>
              <a:t>This is a person at a health desk at a doctor's office or something. They're saying like, "Hi, what are your name and pronouns so I can put them in our system?" I should have drawn somebody actually using those name and pronouns later because that's usually not what happens. That's the missing link in the system right now. </a:t>
            </a:r>
          </a:p>
          <a:p>
            <a:pPr marL="914400" lvl="1" indent="-298450"/>
            <a:r>
              <a:rPr lang="en-US" sz="1400" dirty="0"/>
              <a:t>Over here is, "New. Research done by bigots says that biological essentialism is real." So that's got a big old X around it. We're like, "We don't want that research. Get out of here."</a:t>
            </a:r>
          </a:p>
        </p:txBody>
      </p:sp>
    </p:spTree>
    <p:extLst>
      <p:ext uri="{BB962C8B-B14F-4D97-AF65-F5344CB8AC3E}">
        <p14:creationId xmlns:p14="http://schemas.microsoft.com/office/powerpoint/2010/main" val="1063971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400" b="1" dirty="0"/>
              <a:t>Vanessa</a:t>
            </a:r>
          </a:p>
          <a:p>
            <a:pPr marL="158750" indent="0">
              <a:buNone/>
            </a:pPr>
            <a:endParaRPr lang="en-US" sz="1400" b="1" dirty="0"/>
          </a:p>
          <a:p>
            <a:pPr marL="457200" indent="-298450"/>
            <a:r>
              <a:rPr lang="en-US" sz="1400" b="0" dirty="0"/>
              <a:t>Model can help us interpret this narrative</a:t>
            </a:r>
          </a:p>
          <a:p>
            <a:pPr marL="457200" indent="-298450"/>
            <a:r>
              <a:rPr lang="en-US" sz="1400" b="0" dirty="0"/>
              <a:t>Contextual conditions</a:t>
            </a:r>
          </a:p>
          <a:p>
            <a:pPr marL="914400" lvl="1" indent="-298450"/>
            <a:r>
              <a:rPr lang="en-US" sz="1400" b="0" dirty="0"/>
              <a:t>Age, class, education, gender identity, and sexuality are core shared identities of community members</a:t>
            </a:r>
          </a:p>
          <a:p>
            <a:pPr marL="914400" lvl="1" indent="-298450"/>
            <a:r>
              <a:rPr lang="en-US" sz="1400" b="0" dirty="0"/>
              <a:t>Gives participants access to health institutions, such as a health center, which others might not have access to</a:t>
            </a:r>
          </a:p>
          <a:p>
            <a:pPr marL="457200" lvl="0" indent="-298450"/>
            <a:r>
              <a:rPr lang="en-US" sz="1400" b="0" dirty="0"/>
              <a:t>Barriers</a:t>
            </a:r>
          </a:p>
          <a:p>
            <a:pPr marL="914400" lvl="1" indent="-298450"/>
            <a:r>
              <a:rPr lang="en-US" sz="1400" b="0" dirty="0"/>
              <a:t>Participant questions authority of “expert” institutions (e.g., medicine, research) with regard to LGBTQ+ health</a:t>
            </a:r>
          </a:p>
          <a:p>
            <a:pPr marL="1371600" lvl="2" indent="-298450"/>
            <a:r>
              <a:rPr lang="en-US" sz="1400" b="0" dirty="0"/>
              <a:t>Invalidating experiences with medical professionals and research literature</a:t>
            </a:r>
          </a:p>
          <a:p>
            <a:pPr marL="457200" lvl="0" indent="-298450"/>
            <a:r>
              <a:rPr lang="en-US" sz="1400" b="0" dirty="0"/>
              <a:t>Community defensive practices</a:t>
            </a:r>
          </a:p>
          <a:p>
            <a:pPr marL="914400" lvl="1" indent="-298450"/>
            <a:r>
              <a:rPr lang="en-US" sz="1400" b="0" dirty="0"/>
              <a:t>Avoiding</a:t>
            </a:r>
          </a:p>
          <a:p>
            <a:pPr marL="1371600" lvl="2" indent="-298450"/>
            <a:r>
              <a:rPr lang="en-US" sz="1400" b="0" i="0" u="none" strike="noStrike" cap="none" dirty="0">
                <a:solidFill>
                  <a:srgbClr val="000000"/>
                </a:solidFill>
                <a:effectLst/>
                <a:latin typeface="Arial"/>
                <a:ea typeface="Arial"/>
                <a:cs typeface="Arial"/>
                <a:sym typeface="Arial"/>
              </a:rPr>
              <a:t>Active response to a negative outcome that has already occurred and that the community is collectively aware of. In Kyle’s account, they are avoiding the health center due to ”horror stories” shared by other community members.</a:t>
            </a:r>
          </a:p>
          <a:p>
            <a:pPr marL="914400" lvl="1" indent="-298450"/>
            <a:r>
              <a:rPr lang="en-US" sz="1400" b="0" i="0" u="none" strike="noStrike" cap="none" dirty="0">
                <a:solidFill>
                  <a:srgbClr val="000000"/>
                </a:solidFill>
                <a:effectLst/>
                <a:latin typeface="Arial"/>
                <a:ea typeface="Arial"/>
                <a:cs typeface="Arial"/>
                <a:sym typeface="Arial"/>
              </a:rPr>
              <a:t>Word of mouth</a:t>
            </a:r>
          </a:p>
          <a:p>
            <a:pPr marL="1371600" lvl="2" indent="-298450"/>
            <a:r>
              <a:rPr lang="en-US" sz="1400" b="0" i="0" u="none" strike="noStrike" cap="none" dirty="0">
                <a:solidFill>
                  <a:srgbClr val="000000"/>
                </a:solidFill>
                <a:effectLst/>
                <a:latin typeface="Arial"/>
                <a:ea typeface="Arial"/>
                <a:cs typeface="Arial"/>
                <a:sym typeface="Arial"/>
              </a:rPr>
              <a:t>Specific type of sharing is called “word of mouth” – the act of passing experiential, trustworthy information from person to person within a community to defend against negative outcomes already experienced by other community members</a:t>
            </a:r>
          </a:p>
          <a:p>
            <a:pPr marL="914400" lvl="1" indent="-298450"/>
            <a:r>
              <a:rPr lang="en-US" sz="1400" b="0" i="0" u="none" strike="noStrike" cap="none" dirty="0">
                <a:solidFill>
                  <a:srgbClr val="000000"/>
                </a:solidFill>
                <a:effectLst/>
                <a:latin typeface="Arial"/>
                <a:ea typeface="Arial"/>
                <a:cs typeface="Arial"/>
                <a:sym typeface="Arial"/>
              </a:rPr>
              <a:t>Use</a:t>
            </a:r>
          </a:p>
          <a:p>
            <a:pPr marL="1371600" lvl="2" indent="-298450"/>
            <a:r>
              <a:rPr lang="en-US" sz="1400" b="0" i="0" u="none" strike="noStrike" cap="none" dirty="0">
                <a:solidFill>
                  <a:srgbClr val="000000"/>
                </a:solidFill>
                <a:effectLst/>
                <a:latin typeface="Arial"/>
                <a:ea typeface="Arial"/>
                <a:cs typeface="Arial"/>
                <a:sym typeface="Arial"/>
              </a:rPr>
              <a:t>Community makes decisions of which healthcare providers to visit and which to avoid, as well as what research studies to read, based on word of mouth</a:t>
            </a:r>
          </a:p>
          <a:p>
            <a:pPr marL="457200" lvl="0" indent="-298450"/>
            <a:r>
              <a:rPr lang="en-US" sz="1400" b="1" dirty="0"/>
              <a:t>Key points</a:t>
            </a:r>
          </a:p>
          <a:p>
            <a:pPr marL="914400" lvl="1" indent="-298450"/>
            <a:r>
              <a:rPr lang="en-US" sz="1400" b="0" dirty="0"/>
              <a:t>Communities question authority of “expert” institutions (e.g., medicine, research) with regard to LGBTQ+ health</a:t>
            </a:r>
          </a:p>
          <a:p>
            <a:pPr marL="914400" lvl="1" indent="-298450"/>
            <a:r>
              <a:rPr lang="en-US" sz="1400" b="0" dirty="0"/>
              <a:t>This skepticism is shaped by prior negative experiences that the community collectively works to defend against using information practices like word of mouth</a:t>
            </a:r>
          </a:p>
        </p:txBody>
      </p:sp>
    </p:spTree>
    <p:extLst>
      <p:ext uri="{BB962C8B-B14F-4D97-AF65-F5344CB8AC3E}">
        <p14:creationId xmlns:p14="http://schemas.microsoft.com/office/powerpoint/2010/main" val="1590055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400" b="1" dirty="0"/>
              <a:t>Vanessa</a:t>
            </a:r>
          </a:p>
          <a:p>
            <a:pPr marL="158750" indent="0">
              <a:buNone/>
            </a:pPr>
            <a:endParaRPr lang="en-US" sz="1400" b="1"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400" dirty="0"/>
              <a:t>Second narrative is from Deb, a self-described lesbian minister from a very poor background who leads a faith congregation. Here’s how Deb describes her community’s information world:</a:t>
            </a:r>
          </a:p>
          <a:p>
            <a:pPr lvl="1"/>
            <a:r>
              <a:rPr lang="en-US" sz="1400" dirty="0"/>
              <a:t>These are people [in the community] that answer questions. These are the sort of people in the know. </a:t>
            </a:r>
          </a:p>
          <a:p>
            <a:pPr lvl="1"/>
            <a:r>
              <a:rPr lang="en-US" sz="1400" dirty="0"/>
              <a:t>And what they do is they have book knowledge, or they're professionals. But it has to be very straightforward questions. </a:t>
            </a:r>
          </a:p>
          <a:p>
            <a:pPr lvl="1"/>
            <a:r>
              <a:rPr lang="en-US" sz="1400" dirty="0"/>
              <a:t>Otherwise, we [have] to refer people ... all the sick people, the transgender people [to get] people to places. This is not about getting the information. This is about getting the referral. [We only provide information] that's not going to be life-threatening or you absolutely sure about.</a:t>
            </a:r>
          </a:p>
          <a:p>
            <a:pPr lvl="1"/>
            <a:r>
              <a:rPr lang="en-US" sz="1400" dirty="0"/>
              <a:t>This is the information coming in. It's like paper airplanes. This one's [bouncing off] stuff because it's fake news. [The other airplanes] are things we're letting in ... [The health information we let in] has to have scientific study. We['ve] got to have a number of scientific studies that support this thing and not just some made-up stuff. At least some good hardcore evidence that it's not hurting anybody.</a:t>
            </a:r>
          </a:p>
          <a:p>
            <a:endParaRPr lang="en-US" sz="1400" dirty="0"/>
          </a:p>
        </p:txBody>
      </p:sp>
    </p:spTree>
    <p:extLst>
      <p:ext uri="{BB962C8B-B14F-4D97-AF65-F5344CB8AC3E}">
        <p14:creationId xmlns:p14="http://schemas.microsoft.com/office/powerpoint/2010/main" val="2706780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400" b="1" dirty="0"/>
              <a:t>Vanessa</a:t>
            </a:r>
          </a:p>
          <a:p>
            <a:pPr marL="158750" indent="0">
              <a:buNone/>
            </a:pPr>
            <a:endParaRPr lang="en-US" sz="1400" b="1" dirty="0"/>
          </a:p>
          <a:p>
            <a:pPr marL="457200" indent="-298450"/>
            <a:r>
              <a:rPr lang="en-US" sz="1400" b="0" dirty="0"/>
              <a:t>Again, going to run Deb’s narrative through the model</a:t>
            </a:r>
          </a:p>
          <a:p>
            <a:pPr marL="457200" indent="-298450"/>
            <a:r>
              <a:rPr lang="en-US" sz="1400" b="0" dirty="0"/>
              <a:t>Contextual conditions</a:t>
            </a:r>
          </a:p>
          <a:p>
            <a:pPr marL="914400" lvl="1" indent="-298450"/>
            <a:r>
              <a:rPr lang="en-US" sz="1400" b="0" dirty="0"/>
              <a:t>Class, education, gender identity, and sexuality are core identities of community members</a:t>
            </a:r>
          </a:p>
          <a:p>
            <a:pPr marL="1371600" lvl="2" indent="-298450"/>
            <a:r>
              <a:rPr lang="en-US" sz="1400" b="0" dirty="0"/>
              <a:t>Significant emphasis made by Deb on education</a:t>
            </a:r>
          </a:p>
          <a:p>
            <a:pPr marL="1371600" lvl="2" indent="-298450"/>
            <a:r>
              <a:rPr lang="en-US" sz="1400" b="0" dirty="0"/>
              <a:t>Alludes to transgender people not having as much access to healthcare</a:t>
            </a:r>
          </a:p>
          <a:p>
            <a:pPr marL="457200" lvl="0" indent="-298450"/>
            <a:r>
              <a:rPr lang="en-US" sz="1400" b="0" dirty="0"/>
              <a:t>Risks</a:t>
            </a:r>
          </a:p>
          <a:p>
            <a:pPr marL="914400" lvl="1" indent="-298450"/>
            <a:r>
              <a:rPr lang="en-US" sz="1400" b="0" dirty="0"/>
              <a:t>Threatening one’s health and wellbeing by making unsafe decisions, acting on false information</a:t>
            </a:r>
          </a:p>
          <a:p>
            <a:pPr marL="457200" lvl="0" indent="-298450"/>
            <a:r>
              <a:rPr lang="en-US" sz="1400" b="0" dirty="0"/>
              <a:t>Community protective sharing</a:t>
            </a:r>
          </a:p>
          <a:p>
            <a:pPr marL="914400" lvl="1" indent="-298450"/>
            <a:r>
              <a:rPr lang="en-US" sz="1400" b="0" dirty="0"/>
              <a:t>Community engages in information sharing to guard against this risk</a:t>
            </a:r>
          </a:p>
          <a:p>
            <a:pPr marL="914400" lvl="1" indent="-298450"/>
            <a:r>
              <a:rPr lang="en-US" sz="1400" b="0" dirty="0"/>
              <a:t>Particular type of sharing called mediating</a:t>
            </a:r>
          </a:p>
          <a:p>
            <a:pPr marL="1371600" lvl="2" indent="-298450"/>
            <a:r>
              <a:rPr lang="en-US" sz="1400" b="0" dirty="0"/>
              <a:t>Connecting community members with information and resources to meet their needs that also guards against perceived negative consequences</a:t>
            </a:r>
          </a:p>
          <a:p>
            <a:pPr marL="457200" lvl="0" indent="-298450"/>
            <a:r>
              <a:rPr lang="en-US" sz="1400" b="0" dirty="0"/>
              <a:t>Community protective use</a:t>
            </a:r>
          </a:p>
          <a:p>
            <a:pPr marL="914400" lvl="1" indent="-298450"/>
            <a:r>
              <a:rPr lang="en-US" sz="1400" b="0" dirty="0"/>
              <a:t>Community guards against the risk of anyone in the community getting hurt by assessing information before using it to make decisions</a:t>
            </a:r>
          </a:p>
          <a:p>
            <a:pPr marL="457200" lvl="0" indent="-298450"/>
            <a:r>
              <a:rPr lang="en-US" sz="1400" b="1" dirty="0"/>
              <a:t>Key point:</a:t>
            </a:r>
          </a:p>
          <a:p>
            <a:pPr marL="914400" lvl="1" indent="-298450"/>
            <a:r>
              <a:rPr lang="en-US" sz="1400" b="0" dirty="0"/>
              <a:t>Even within a community where members engage with more formal sources (e.g., research studies), they still insulate these engagements within the community via mediating and community protective use</a:t>
            </a:r>
          </a:p>
        </p:txBody>
      </p:sp>
    </p:spTree>
    <p:extLst>
      <p:ext uri="{BB962C8B-B14F-4D97-AF65-F5344CB8AC3E}">
        <p14:creationId xmlns:p14="http://schemas.microsoft.com/office/powerpoint/2010/main" val="2296251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400" b="1" dirty="0"/>
              <a:t>Vanessa</a:t>
            </a:r>
          </a:p>
          <a:p>
            <a:pPr marL="158750" indent="0">
              <a:buNone/>
            </a:pPr>
            <a:endParaRPr lang="en-US" sz="1400" b="1"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400" dirty="0"/>
              <a:t>Final </a:t>
            </a:r>
            <a:r>
              <a:rPr lang="en-US" sz="1400" b="0" i="0" dirty="0"/>
              <a:t>narrative is from Pat, a self-described Black, Afro-</a:t>
            </a:r>
            <a:r>
              <a:rPr lang="en-US" sz="1400" b="0" i="0" dirty="0" err="1"/>
              <a:t>Carribbean</a:t>
            </a:r>
            <a:r>
              <a:rPr lang="en-US" sz="1400" b="0" i="0" dirty="0"/>
              <a:t> transfeminine, gender-nonconforming person” who leads a grassroots organization for Black, queer, and trans people. Here’s how she describes this community’s information world:</a:t>
            </a:r>
          </a:p>
          <a:p>
            <a:pPr lvl="1"/>
            <a:r>
              <a:rPr lang="en-US" sz="1400" i="1" dirty="0"/>
              <a:t>I include unlicensed vendors, who you can consult with about prescribing yourself medicines and treatments and other substances that you might find either beneficial to you or help you to cope with different personal needs. So that's symbolized by this orange thing that's supposed to be like-- a pill container.</a:t>
            </a:r>
          </a:p>
          <a:p>
            <a:pPr lvl="1"/>
            <a:r>
              <a:rPr lang="en-US" sz="1400" dirty="0"/>
              <a:t>I made a version of a logo of a dating app called Grindr. Grindr and other dating and hookup apps, they usually have these sections where you input information about your health. I think that on a day-to-day basis that's where people are interacting with health information the most besides personal health information. </a:t>
            </a:r>
          </a:p>
          <a:p>
            <a:pPr lvl="1"/>
            <a:r>
              <a:rPr lang="en-US" sz="1400" dirty="0"/>
              <a:t>I have a a dollar sign. It’s really important for me to highlight the ways that queer and trans people in my community are exploited by different health-based organizations and companies. Our health information and data is profitable, point blank, period. … A really subtle way that I don't think people realize that they're providing health information is those DNA tests that … that have gained in popularity, especially among African-Americans who don't really have access to genealogical information. </a:t>
            </a:r>
          </a:p>
        </p:txBody>
      </p:sp>
    </p:spTree>
    <p:extLst>
      <p:ext uri="{BB962C8B-B14F-4D97-AF65-F5344CB8AC3E}">
        <p14:creationId xmlns:p14="http://schemas.microsoft.com/office/powerpoint/2010/main" val="1065751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400" b="1" dirty="0"/>
              <a:t>Vanessa</a:t>
            </a:r>
          </a:p>
          <a:p>
            <a:pPr marL="158750" indent="0">
              <a:buNone/>
            </a:pPr>
            <a:endParaRPr lang="en-US" sz="1400" b="1" dirty="0"/>
          </a:p>
          <a:p>
            <a:pPr marL="457200" indent="-298450"/>
            <a:r>
              <a:rPr lang="en-US" sz="1400" b="0" dirty="0"/>
              <a:t>Contextual conditions</a:t>
            </a:r>
          </a:p>
          <a:p>
            <a:pPr marL="914400" lvl="1" indent="-298450"/>
            <a:r>
              <a:rPr lang="en-US" sz="1400" b="0" dirty="0"/>
              <a:t>Class, race, gender identity, and sexuality are core shared identities of community members</a:t>
            </a:r>
          </a:p>
          <a:p>
            <a:pPr marL="457200" lvl="0" indent="-298450"/>
            <a:r>
              <a:rPr lang="en-US" sz="1400" b="0" dirty="0"/>
              <a:t>Barriers</a:t>
            </a:r>
          </a:p>
          <a:p>
            <a:pPr marL="914400" lvl="1" indent="-298450"/>
            <a:r>
              <a:rPr lang="en-US" sz="1400" b="0" dirty="0"/>
              <a:t>Lack of access to formal medical system and resources</a:t>
            </a:r>
          </a:p>
          <a:p>
            <a:pPr marL="914400" lvl="1" indent="-298450"/>
            <a:r>
              <a:rPr lang="en-US" sz="1400" b="0" dirty="0"/>
              <a:t>Racism, particularly evidenced in history of medicalized exploitation of people of color, predominately Black people</a:t>
            </a:r>
          </a:p>
          <a:p>
            <a:pPr marL="457200" lvl="0" indent="-298450"/>
            <a:r>
              <a:rPr lang="en-US" sz="1400" b="0" dirty="0"/>
              <a:t>Risks</a:t>
            </a:r>
          </a:p>
          <a:p>
            <a:pPr marL="914400" lvl="1" indent="-298450"/>
            <a:r>
              <a:rPr lang="en-US" sz="1400" b="0" dirty="0"/>
              <a:t>Similar to Deb’s account, there’s a concern among community members of risks to their health and wellbeing</a:t>
            </a:r>
          </a:p>
          <a:p>
            <a:pPr marL="457200" lvl="0" indent="-298450"/>
            <a:r>
              <a:rPr lang="en-US" sz="1400" b="0" dirty="0"/>
              <a:t>Community protective exchanging</a:t>
            </a:r>
          </a:p>
          <a:p>
            <a:pPr marL="914400" lvl="1" indent="-298450"/>
            <a:r>
              <a:rPr lang="en-US" sz="1400" b="0" dirty="0"/>
              <a:t>Specific risk alluded to in Pat’s account was in relation to Grindr, a dating app</a:t>
            </a:r>
          </a:p>
          <a:p>
            <a:pPr marL="1371600" lvl="2" indent="-298450"/>
            <a:r>
              <a:rPr lang="en-US" sz="1400" b="0" dirty="0"/>
              <a:t>Collective practice on that app for people to collectively exchange (aka with expectation that you’ll receive information in return) their health information to guard against risks to their wellbeing, such as getting an STI</a:t>
            </a:r>
          </a:p>
          <a:p>
            <a:pPr marL="457200" lvl="0" indent="-298450"/>
            <a:r>
              <a:rPr lang="en-US" sz="1400" b="0" dirty="0"/>
              <a:t>Self defensive seeking</a:t>
            </a:r>
          </a:p>
          <a:p>
            <a:pPr marL="914400" lvl="1" indent="-298450"/>
            <a:r>
              <a:rPr lang="en-US" sz="1400" b="0" dirty="0"/>
              <a:t>Individuals look for information about self-prescribing in response to lack of access to formal medical system and resources</a:t>
            </a:r>
          </a:p>
          <a:p>
            <a:pPr marL="457200" lvl="0" indent="-298450"/>
            <a:r>
              <a:rPr lang="en-US" sz="1400" b="1" dirty="0"/>
              <a:t>Key points:</a:t>
            </a:r>
          </a:p>
          <a:p>
            <a:pPr marL="914400" lvl="1" indent="-298450"/>
            <a:r>
              <a:rPr lang="en-US" sz="1400" b="0" dirty="0"/>
              <a:t>Difference between self and community level information practices </a:t>
            </a:r>
          </a:p>
          <a:p>
            <a:pPr marL="914400" lvl="1" indent="-298450"/>
            <a:r>
              <a:rPr lang="en-US" sz="1400" b="0" dirty="0"/>
              <a:t>Intersecting contextual conditions produce qualitatively distinct experiences for different groups</a:t>
            </a:r>
          </a:p>
          <a:p>
            <a:pPr marL="914400" lvl="1" indent="-298450"/>
            <a:r>
              <a:rPr lang="en-US" sz="1400" b="0" dirty="0"/>
              <a:t>People engage in practices that might appear risky (e.g., consulting with unlicensed vendors), but in context are informed and in response to risks and barriers that are </a:t>
            </a:r>
            <a:r>
              <a:rPr lang="en-US" sz="1400" b="0" dirty="0" err="1"/>
              <a:t>socioculturaly</a:t>
            </a:r>
            <a:r>
              <a:rPr lang="en-US" sz="1400" b="0" dirty="0"/>
              <a:t> produced</a:t>
            </a:r>
          </a:p>
        </p:txBody>
      </p:sp>
    </p:spTree>
    <p:extLst>
      <p:ext uri="{BB962C8B-B14F-4D97-AF65-F5344CB8AC3E}">
        <p14:creationId xmlns:p14="http://schemas.microsoft.com/office/powerpoint/2010/main" val="662535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400" b="1" dirty="0"/>
              <a:t>Travis</a:t>
            </a:r>
          </a:p>
          <a:p>
            <a:pPr marL="158750" indent="0">
              <a:buNone/>
            </a:pPr>
            <a:endParaRPr lang="en-US" sz="1400" b="1" dirty="0"/>
          </a:p>
          <a:p>
            <a:pPr marL="158750" indent="0">
              <a:buNone/>
            </a:pPr>
            <a:r>
              <a:rPr lang="en-US" sz="1400" b="1" u="sng" dirty="0"/>
              <a:t>LIS education</a:t>
            </a:r>
          </a:p>
          <a:p>
            <a:pPr marL="158750" lvl="0" indent="0" algn="l" rtl="0">
              <a:spcBef>
                <a:spcPts val="0"/>
              </a:spcBef>
              <a:spcAft>
                <a:spcPts val="0"/>
              </a:spcAft>
              <a:buSzPts val="1100"/>
              <a:buNone/>
            </a:pPr>
            <a:endParaRPr lang="en-US" sz="1400" b="1" dirty="0">
              <a:latin typeface="Arial" panose="020B0604020202020204" pitchFamily="34" charset="0"/>
              <a:cs typeface="Arial" panose="020B0604020202020204" pitchFamily="34" charset="0"/>
            </a:endParaRPr>
          </a:p>
          <a:p>
            <a:pPr marL="457200" lvl="0" indent="-298450" algn="l" rtl="0">
              <a:spcBef>
                <a:spcPts val="0"/>
              </a:spcBef>
              <a:spcAft>
                <a:spcPts val="0"/>
              </a:spcAft>
              <a:buSzPts val="1100"/>
              <a:buChar char="●"/>
            </a:pPr>
            <a:r>
              <a:rPr lang="en-US" sz="1400" dirty="0">
                <a:latin typeface="Arial" panose="020B0604020202020204" pitchFamily="34" charset="0"/>
                <a:cs typeface="Arial" panose="020B0604020202020204" pitchFamily="34" charset="0"/>
              </a:rPr>
              <a:t>A</a:t>
            </a:r>
            <a:r>
              <a:rPr lang="en-US" sz="1400" dirty="0">
                <a:solidFill>
                  <a:schemeClr val="dk1"/>
                </a:solidFill>
                <a:latin typeface="Arial" panose="020B0604020202020204" pitchFamily="34" charset="0"/>
                <a:ea typeface="Times New Roman"/>
                <a:cs typeface="Arial" panose="020B0604020202020204" pitchFamily="34" charset="0"/>
                <a:sym typeface="Times New Roman"/>
              </a:rPr>
              <a:t>s librarians, we need to deliver high-quality information to all members of society</a:t>
            </a:r>
          </a:p>
          <a:p>
            <a:pPr marL="457200" lvl="0" indent="-304800" algn="l" rtl="0">
              <a:spcBef>
                <a:spcPts val="0"/>
              </a:spcBef>
              <a:spcAft>
                <a:spcPts val="0"/>
              </a:spcAft>
              <a:buClr>
                <a:schemeClr val="dk1"/>
              </a:buClr>
              <a:buSzPts val="1200"/>
              <a:buFont typeface="Times New Roman"/>
              <a:buChar char="●"/>
            </a:pPr>
            <a:r>
              <a:rPr lang="en-US" sz="1400" dirty="0">
                <a:solidFill>
                  <a:schemeClr val="dk1"/>
                </a:solidFill>
                <a:latin typeface="Arial" panose="020B0604020202020204" pitchFamily="34" charset="0"/>
                <a:ea typeface="Times New Roman"/>
                <a:cs typeface="Arial" panose="020B0604020202020204" pitchFamily="34" charset="0"/>
                <a:sym typeface="Times New Roman"/>
              </a:rPr>
              <a:t>Findings from this study further indicate that LIS education would benefit from embedding more social responsibility and diversity into curricula.</a:t>
            </a:r>
          </a:p>
          <a:p>
            <a:pPr marL="457200" lvl="0" indent="-304800" algn="l" rtl="0">
              <a:spcBef>
                <a:spcPts val="0"/>
              </a:spcBef>
              <a:spcAft>
                <a:spcPts val="0"/>
              </a:spcAft>
              <a:buClr>
                <a:schemeClr val="dk1"/>
              </a:buClr>
              <a:buSzPts val="1200"/>
              <a:buFont typeface="Times New Roman"/>
              <a:buChar char="●"/>
            </a:pPr>
            <a:r>
              <a:rPr lang="en-US" sz="1400" dirty="0">
                <a:solidFill>
                  <a:schemeClr val="dk1"/>
                </a:solidFill>
                <a:latin typeface="Arial" panose="020B0604020202020204" pitchFamily="34" charset="0"/>
                <a:ea typeface="Times New Roman"/>
                <a:cs typeface="Arial" panose="020B0604020202020204" pitchFamily="34" charset="0"/>
                <a:sym typeface="Times New Roman"/>
              </a:rPr>
              <a:t>Conducting outreach in the community would allow students to engage in marginalized information research and understand the social and structural barriers that contribute to information poverty</a:t>
            </a:r>
          </a:p>
          <a:p>
            <a:pPr marL="457200" lvl="0" indent="-304800" algn="l" rtl="0">
              <a:spcBef>
                <a:spcPts val="0"/>
              </a:spcBef>
              <a:spcAft>
                <a:spcPts val="0"/>
              </a:spcAft>
              <a:buClr>
                <a:schemeClr val="dk1"/>
              </a:buClr>
              <a:buSzPts val="1200"/>
              <a:buFont typeface="Times New Roman"/>
              <a:buChar char="●"/>
            </a:pPr>
            <a:r>
              <a:rPr lang="en-US" sz="1400" dirty="0">
                <a:solidFill>
                  <a:schemeClr val="dk1"/>
                </a:solidFill>
                <a:latin typeface="Arial" panose="020B0604020202020204" pitchFamily="34" charset="0"/>
                <a:ea typeface="Times New Roman"/>
                <a:cs typeface="Arial" panose="020B0604020202020204" pitchFamily="34" charset="0"/>
                <a:sym typeface="Times New Roman"/>
              </a:rPr>
              <a:t>Emphasizing these concepts of social responsibility and diversity would help develop more socially conscious librarians who focus on the patron-librarian relationship and foster compassionate, socially conscious librarians who act as agents of change</a:t>
            </a:r>
          </a:p>
          <a:p>
            <a:pPr marL="457200" lvl="0" indent="-304800" algn="l" rtl="0">
              <a:spcBef>
                <a:spcPts val="0"/>
              </a:spcBef>
              <a:spcAft>
                <a:spcPts val="0"/>
              </a:spcAft>
              <a:buClr>
                <a:schemeClr val="dk1"/>
              </a:buClr>
              <a:buSzPts val="1200"/>
              <a:buFont typeface="Times New Roman"/>
              <a:buChar char="●"/>
            </a:pPr>
            <a:r>
              <a:rPr lang="en-US" sz="1400" dirty="0">
                <a:solidFill>
                  <a:schemeClr val="dk1"/>
                </a:solidFill>
                <a:latin typeface="Arial" panose="020B0604020202020204" pitchFamily="34" charset="0"/>
                <a:ea typeface="Times New Roman"/>
                <a:cs typeface="Arial" panose="020B0604020202020204" pitchFamily="34" charset="0"/>
                <a:sym typeface="Times New Roman"/>
              </a:rPr>
              <a:t>When we teach about services, this is where our research information belongs</a:t>
            </a:r>
          </a:p>
          <a:p>
            <a:pPr marL="0" lvl="0" indent="0" algn="l" rtl="0">
              <a:spcBef>
                <a:spcPts val="0"/>
              </a:spcBef>
              <a:spcAft>
                <a:spcPts val="0"/>
              </a:spcAft>
              <a:buNone/>
            </a:pPr>
            <a:endParaRPr lang="en-US" sz="1400" dirty="0">
              <a:solidFill>
                <a:schemeClr val="dk1"/>
              </a:solidFill>
              <a:latin typeface="Arial" panose="020B0604020202020204" pitchFamily="34" charset="0"/>
              <a:ea typeface="Times New Roman"/>
              <a:cs typeface="Arial" panose="020B0604020202020204" pitchFamily="34" charset="0"/>
              <a:sym typeface="Times New Roman"/>
            </a:endParaRPr>
          </a:p>
          <a:p>
            <a:pPr marL="158750" indent="0">
              <a:buNone/>
            </a:pPr>
            <a:endParaRPr lang="en-US" sz="1400" b="0" u="none" dirty="0"/>
          </a:p>
          <a:p>
            <a:pPr marL="158750" indent="0">
              <a:buNone/>
            </a:pPr>
            <a:r>
              <a:rPr lang="en-US" sz="1400" b="1" u="sng" dirty="0"/>
              <a:t>Library-based interventions</a:t>
            </a:r>
          </a:p>
          <a:p>
            <a:r>
              <a:rPr lang="en-US" sz="1400" dirty="0"/>
              <a:t>Implications are interrelated</a:t>
            </a:r>
          </a:p>
          <a:p>
            <a:pPr marL="457200" indent="-298450"/>
            <a:r>
              <a:rPr lang="en-US" sz="1400" b="0" dirty="0"/>
              <a:t>If we accept communities as being knowledgeable about navigating the larger social and structural factors shaping their health information practices, then we need to rethink critical assumptions of our practice</a:t>
            </a:r>
          </a:p>
          <a:p>
            <a:r>
              <a:rPr lang="en-US" sz="1400" dirty="0"/>
              <a:t>Shift from outreach to engagement</a:t>
            </a:r>
          </a:p>
          <a:p>
            <a:pPr marL="628650" lvl="1" indent="-171450"/>
            <a:r>
              <a:rPr lang="en-US" sz="1400" dirty="0"/>
              <a:t>Outreach: provision of resources to community members</a:t>
            </a:r>
          </a:p>
          <a:p>
            <a:pPr marL="628650" lvl="1" indent="-171450"/>
            <a:r>
              <a:rPr lang="en-US" sz="1400" dirty="0"/>
              <a:t>Engagement: applies expertise of public concern and partnerships with community members in a way that's beneficial</a:t>
            </a:r>
          </a:p>
          <a:p>
            <a:pPr marL="628650" lvl="1" indent="-171450"/>
            <a:r>
              <a:rPr lang="en-US" sz="1400" dirty="0"/>
              <a:t>Discussion with participants about what libraries can do for them – suggestion to have libraries maintain a list of LGBTQ+ friendly doctors</a:t>
            </a:r>
          </a:p>
          <a:p>
            <a:pPr lvl="2"/>
            <a:r>
              <a:rPr lang="en-US" sz="1400" dirty="0"/>
              <a:t>Outreach – providing a list</a:t>
            </a:r>
          </a:p>
          <a:p>
            <a:pPr lvl="2"/>
            <a:r>
              <a:rPr lang="en-US" sz="1400" dirty="0"/>
              <a:t>Engagement – </a:t>
            </a:r>
            <a:r>
              <a:rPr lang="en-US" sz="1400" dirty="0" err="1"/>
              <a:t>looknig</a:t>
            </a:r>
            <a:r>
              <a:rPr lang="en-US" sz="1400" dirty="0"/>
              <a:t> into issues that librarians are experts in, such as persistence (keeping up with doctors moving) and information value (trust), to create/maintain a list over time; </a:t>
            </a:r>
            <a:r>
              <a:rPr lang="en-US" sz="1400" dirty="0" err="1"/>
              <a:t>requries</a:t>
            </a:r>
            <a:r>
              <a:rPr lang="en-US" sz="1400" dirty="0"/>
              <a:t> partnerships with communities</a:t>
            </a:r>
          </a:p>
          <a:p>
            <a:r>
              <a:rPr lang="en-US" sz="1400" dirty="0"/>
              <a:t>Partner with community health workers</a:t>
            </a:r>
          </a:p>
          <a:p>
            <a:pPr lvl="1"/>
            <a:r>
              <a:rPr lang="en-US" sz="1400" dirty="0"/>
              <a:t>CHWs – highly trusted members of communities; act as critical information intermediaries between community/information professionals</a:t>
            </a:r>
          </a:p>
          <a:p>
            <a:pPr lvl="1"/>
            <a:r>
              <a:rPr lang="en-US" sz="1400" dirty="0"/>
              <a:t>Studies of CHWs show they experience significant informational challenges when performing their jobs; opportunity for health librarians to develop partnerships with them</a:t>
            </a:r>
          </a:p>
          <a:p>
            <a:r>
              <a:rPr lang="en-US" sz="1400" dirty="0"/>
              <a:t>Cultural competency </a:t>
            </a:r>
            <a:r>
              <a:rPr lang="en-US" sz="1400" dirty="0" err="1"/>
              <a:t>traiings</a:t>
            </a:r>
            <a:r>
              <a:rPr lang="en-US" sz="1400" dirty="0"/>
              <a:t> for medical professionals</a:t>
            </a:r>
          </a:p>
          <a:p>
            <a:pPr lvl="1"/>
            <a:r>
              <a:rPr lang="en-US" sz="1400" dirty="0"/>
              <a:t>Developed/guided by LGBTQ+ communities</a:t>
            </a:r>
          </a:p>
          <a:p>
            <a:pPr lvl="1"/>
            <a:r>
              <a:rPr lang="en-US" sz="1400" dirty="0"/>
              <a:t>Given at libraries</a:t>
            </a:r>
          </a:p>
          <a:p>
            <a:pPr lvl="1"/>
            <a:r>
              <a:rPr lang="en-US" sz="1400" dirty="0"/>
              <a:t>Librarians as facilitators and not as experts</a:t>
            </a:r>
          </a:p>
          <a:p>
            <a:r>
              <a:rPr lang="en-US" sz="1400" dirty="0"/>
              <a:t>Harm reduction workshops</a:t>
            </a:r>
          </a:p>
          <a:p>
            <a:pPr lvl="1"/>
            <a:r>
              <a:rPr lang="en-US" sz="1400" dirty="0"/>
              <a:t>Everyone engages in risky behaviors, whether driving a car or engaging in sexual activity</a:t>
            </a:r>
          </a:p>
          <a:p>
            <a:pPr lvl="1"/>
            <a:r>
              <a:rPr lang="en-US" sz="1400" dirty="0"/>
              <a:t>Harm reduction strategies – wearing a seatbelt or using a condom</a:t>
            </a:r>
          </a:p>
          <a:p>
            <a:pPr lvl="1"/>
            <a:r>
              <a:rPr lang="en-US" sz="1400" dirty="0"/>
              <a:t>Other types of harm reduction strategies which are often stigmatized – how to address challenges encountered when self-prescribing hormones, engaging in sex work, or using drugs</a:t>
            </a:r>
          </a:p>
          <a:p>
            <a:pPr lvl="1"/>
            <a:r>
              <a:rPr lang="en-US" sz="1400" dirty="0"/>
              <a:t>Needs to be an understanding that these activities are informed and often necessary due to social and structural factors for LGBTQ+ people and marginalized groups</a:t>
            </a:r>
          </a:p>
          <a:p>
            <a:pPr lvl="1"/>
            <a:r>
              <a:rPr lang="en-US" sz="1400" dirty="0"/>
              <a:t>Need to normalize harm reduction with focus on specific challenges experienced by LGBTQ+ communities</a:t>
            </a:r>
          </a:p>
          <a:p>
            <a:pPr lvl="1"/>
            <a:endParaRPr lang="en-US" sz="1400" dirty="0"/>
          </a:p>
          <a:p>
            <a:pPr marL="158750" lvl="0" indent="0">
              <a:buNone/>
            </a:pPr>
            <a:r>
              <a:rPr lang="en-US" sz="1400" b="1" u="sng" dirty="0"/>
              <a:t>Health Librarianship</a:t>
            </a:r>
          </a:p>
          <a:p>
            <a:pPr marL="158750" lvl="0" indent="0">
              <a:buNone/>
            </a:pPr>
            <a:endParaRPr lang="en-US" sz="1400" b="1"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algn="l" rtl="0">
              <a:spcBef>
                <a:spcPts val="0"/>
              </a:spcBef>
              <a:spcAft>
                <a:spcPts val="0"/>
              </a:spcAft>
              <a:buSzPts val="1100"/>
              <a:buChar char="●"/>
            </a:pPr>
            <a:r>
              <a:rPr lang="en-US" sz="1400" dirty="0">
                <a:solidFill>
                  <a:schemeClr val="dk1"/>
                </a:solidFill>
                <a:latin typeface="Arial" panose="020B0604020202020204" pitchFamily="34" charset="0"/>
                <a:ea typeface="Times New Roman"/>
                <a:cs typeface="Arial" panose="020B0604020202020204" pitchFamily="34" charset="0"/>
                <a:sym typeface="Times New Roman"/>
              </a:rPr>
              <a:t>Findings from this study have suggested that distributing health resources have a ripple effect and can aid countless community members in unseen and unknown ways</a:t>
            </a:r>
          </a:p>
          <a:p>
            <a:pPr marL="457200" lvl="0" indent="-304800" algn="l" rtl="0">
              <a:spcBef>
                <a:spcPts val="0"/>
              </a:spcBef>
              <a:spcAft>
                <a:spcPts val="0"/>
              </a:spcAft>
              <a:buClr>
                <a:schemeClr val="dk1"/>
              </a:buClr>
              <a:buSzPts val="1200"/>
              <a:buFont typeface="Times New Roman"/>
              <a:buChar char="●"/>
            </a:pPr>
            <a:r>
              <a:rPr lang="en-US" sz="1400" dirty="0">
                <a:solidFill>
                  <a:schemeClr val="dk1"/>
                </a:solidFill>
                <a:latin typeface="Arial" panose="020B0604020202020204" pitchFamily="34" charset="0"/>
                <a:ea typeface="Times New Roman"/>
                <a:cs typeface="Arial" panose="020B0604020202020204" pitchFamily="34" charset="0"/>
                <a:sym typeface="Times New Roman"/>
              </a:rPr>
              <a:t>They cannot only locate a variety of information resources but deliver them in a user-oriented way</a:t>
            </a:r>
          </a:p>
          <a:p>
            <a:pPr marL="457200" lvl="0" indent="-304800" algn="l" rtl="0">
              <a:spcBef>
                <a:spcPts val="0"/>
              </a:spcBef>
              <a:spcAft>
                <a:spcPts val="0"/>
              </a:spcAft>
              <a:buClr>
                <a:schemeClr val="dk1"/>
              </a:buClr>
              <a:buSzPts val="1200"/>
              <a:buFont typeface="Times New Roman"/>
              <a:buChar char="●"/>
            </a:pPr>
            <a:r>
              <a:rPr lang="en-US" sz="1400" dirty="0">
                <a:solidFill>
                  <a:schemeClr val="dk1"/>
                </a:solidFill>
                <a:latin typeface="Arial" panose="020B0604020202020204" pitchFamily="34" charset="0"/>
                <a:ea typeface="Times New Roman"/>
                <a:cs typeface="Arial" panose="020B0604020202020204" pitchFamily="34" charset="0"/>
                <a:sym typeface="Times New Roman"/>
              </a:rPr>
              <a:t>They have the unique opportunity to inform medical professionals of the sociocultural barriers and risks that impact an individual’s access to information, as well as share the information collectively sought and disseminated by communities</a:t>
            </a:r>
          </a:p>
          <a:p>
            <a:pPr marL="457200" lvl="0" indent="-304800" algn="l" rtl="0">
              <a:lnSpc>
                <a:spcPct val="115000"/>
              </a:lnSpc>
              <a:spcBef>
                <a:spcPts val="0"/>
              </a:spcBef>
              <a:spcAft>
                <a:spcPts val="0"/>
              </a:spcAft>
              <a:buClr>
                <a:schemeClr val="dk1"/>
              </a:buClr>
              <a:buSzPts val="1200"/>
              <a:buFont typeface="Times New Roman"/>
              <a:buChar char="●"/>
            </a:pPr>
            <a:r>
              <a:rPr lang="en-US" sz="1400" dirty="0">
                <a:solidFill>
                  <a:schemeClr val="dk1"/>
                </a:solidFill>
                <a:latin typeface="Arial" panose="020B0604020202020204" pitchFamily="34" charset="0"/>
                <a:ea typeface="Times New Roman"/>
                <a:cs typeface="Arial" panose="020B0604020202020204" pitchFamily="34" charset="0"/>
                <a:sym typeface="Times New Roman"/>
              </a:rPr>
              <a:t>Health librarians require nuanced understandings of the sociopolitical and cultural climates within their communities, thus students pursuing these careers would benefit by being embedded into these communities before working with them in a professional sense.</a:t>
            </a:r>
          </a:p>
        </p:txBody>
      </p:sp>
    </p:spTree>
    <p:extLst>
      <p:ext uri="{BB962C8B-B14F-4D97-AF65-F5344CB8AC3E}">
        <p14:creationId xmlns:p14="http://schemas.microsoft.com/office/powerpoint/2010/main" val="330319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7515dcddf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47515dcdd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dirty="0"/>
              <a:t>Travis</a:t>
            </a:r>
          </a:p>
          <a:p>
            <a:pPr marL="0" lvl="0" indent="0" algn="l" rtl="0">
              <a:lnSpc>
                <a:spcPct val="115000"/>
              </a:lnSpc>
              <a:spcBef>
                <a:spcPts val="1200"/>
              </a:spcBef>
              <a:spcAft>
                <a:spcPts val="0"/>
              </a:spcAft>
              <a:buClr>
                <a:schemeClr val="dk1"/>
              </a:buClr>
              <a:buSzPts val="1100"/>
              <a:buFont typeface="Arial"/>
              <a:buNone/>
            </a:pPr>
            <a:endParaRPr lang="en" sz="1400" dirty="0"/>
          </a:p>
          <a:p>
            <a:pPr marL="0" lvl="0" indent="0" algn="l" rtl="0">
              <a:lnSpc>
                <a:spcPct val="115000"/>
              </a:lnSpc>
              <a:spcBef>
                <a:spcPts val="1200"/>
              </a:spcBef>
              <a:spcAft>
                <a:spcPts val="0"/>
              </a:spcAft>
              <a:buClr>
                <a:schemeClr val="dk1"/>
              </a:buClr>
              <a:buSzPts val="1100"/>
              <a:buFont typeface="Arial"/>
              <a:buNone/>
            </a:pPr>
            <a:r>
              <a:rPr lang="en" sz="1400" dirty="0"/>
              <a:t>This research has several future directions. Our next step is to conduct focus groups with participants’ communities to validate and expand the current findings from our leader interviews. We’ll also work on employing more nuanced and embedded strategies to recruit participants who are underrepresented in the current sample. In the future, we’ll also conduct interviews with health and medical librarians, in addition to medical professionals, to better understand their information practices in relation to the LGBTQ+ communities they serve.</a:t>
            </a:r>
            <a:endParaRPr sz="1400" dirty="0"/>
          </a:p>
          <a:p>
            <a:pPr marL="0" lvl="0" indent="0" algn="l" rtl="0">
              <a:spcBef>
                <a:spcPts val="0"/>
              </a:spcBef>
              <a:spcAft>
                <a:spcPts val="0"/>
              </a:spcAft>
              <a:buNone/>
            </a:pPr>
            <a:endParaRPr sz="14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7515dcddf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7515dcddf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t>Travis</a:t>
            </a:r>
            <a:endParaRPr sz="1400" b="1"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7515dcddf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7515dcdd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400" b="1" dirty="0"/>
              <a:t>Travis</a:t>
            </a:r>
          </a:p>
          <a:p>
            <a:pPr marL="158750" indent="0">
              <a:buNone/>
            </a:pPr>
            <a:endParaRPr lang="en-US" sz="1400" b="1" dirty="0"/>
          </a:p>
          <a:p>
            <a:r>
              <a:rPr lang="en-US" sz="1400" dirty="0"/>
              <a:t>Research aims to challenge deficit models</a:t>
            </a:r>
          </a:p>
          <a:p>
            <a:pPr lvl="1"/>
            <a:r>
              <a:rPr lang="en-US" sz="1400" dirty="0"/>
              <a:t> Fields of public health, library and information science, and health librarianship</a:t>
            </a:r>
          </a:p>
          <a:p>
            <a:r>
              <a:rPr lang="en-US" sz="1400" dirty="0"/>
              <a:t>Public health</a:t>
            </a:r>
          </a:p>
          <a:p>
            <a:pPr lvl="1"/>
            <a:r>
              <a:rPr lang="en-US" sz="1400" dirty="0"/>
              <a:t>Historically used deficit models to examine problem and needs – leads to focus on individual and community failures at expense of what they're doing well</a:t>
            </a:r>
          </a:p>
          <a:p>
            <a:pPr lvl="1"/>
            <a:r>
              <a:rPr lang="en-US" sz="1400" dirty="0"/>
              <a:t>Widespread acceptance of socio-ecological model of health – holistic approaches not reflected in institutional structures, organizational decision-making and policy actions</a:t>
            </a:r>
          </a:p>
          <a:p>
            <a:pPr lvl="1"/>
            <a:r>
              <a:rPr lang="en-US" sz="1400" dirty="0"/>
              <a:t>Political, social, </a:t>
            </a:r>
            <a:r>
              <a:rPr lang="en-US" sz="1400" dirty="0" err="1"/>
              <a:t>culutral</a:t>
            </a:r>
            <a:r>
              <a:rPr lang="en-US" sz="1400" dirty="0"/>
              <a:t>, environmental, </a:t>
            </a:r>
            <a:r>
              <a:rPr lang="en-US" sz="1400" dirty="0" err="1"/>
              <a:t>behaivoral</a:t>
            </a:r>
            <a:r>
              <a:rPr lang="en-US" sz="1400" dirty="0"/>
              <a:t> factors interwoven and play role in determining/sustaining health of population</a:t>
            </a:r>
          </a:p>
          <a:p>
            <a:r>
              <a:rPr lang="en-US" sz="1400" dirty="0"/>
              <a:t>LIS</a:t>
            </a:r>
          </a:p>
          <a:p>
            <a:pPr lvl="1"/>
            <a:r>
              <a:rPr lang="en-US" sz="1400" dirty="0"/>
              <a:t>Positions information need as central concept</a:t>
            </a:r>
          </a:p>
          <a:p>
            <a:pPr lvl="1"/>
            <a:r>
              <a:rPr lang="en-US" sz="1400" dirty="0"/>
              <a:t>Frames people's ignorance – rather than knowledge, as defining characteristic</a:t>
            </a:r>
          </a:p>
          <a:p>
            <a:pPr lvl="1"/>
            <a:r>
              <a:rPr lang="en-US" sz="1400" dirty="0"/>
              <a:t>Approaches conceive people as patients whose symptoms require diagnosis – inequity of power relations</a:t>
            </a:r>
          </a:p>
          <a:p>
            <a:pPr lvl="1"/>
            <a:r>
              <a:rPr lang="en-US" sz="1400" dirty="0"/>
              <a:t>Further seen in health librarianship – focus on universal medical information and education, means groups who don't follow or "fit" within "universal" are excluded</a:t>
            </a:r>
          </a:p>
          <a:p>
            <a:pPr lvl="1"/>
            <a:endParaRPr lang="en-US" sz="1400" dirty="0"/>
          </a:p>
          <a:p>
            <a:endParaRPr lang="en-US" sz="1400" dirty="0"/>
          </a:p>
        </p:txBody>
      </p:sp>
    </p:spTree>
    <p:extLst>
      <p:ext uri="{BB962C8B-B14F-4D97-AF65-F5344CB8AC3E}">
        <p14:creationId xmlns:p14="http://schemas.microsoft.com/office/powerpoint/2010/main" val="3882274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7515dcddf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7515dcdd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0067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7515dcddf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7515dcdd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4665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7515dcddf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7515dcdd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880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400" b="1" dirty="0"/>
              <a:t>Travis</a:t>
            </a:r>
          </a:p>
          <a:p>
            <a:pPr marL="158750" indent="0">
              <a:buNone/>
            </a:pPr>
            <a:endParaRPr lang="en-US" sz="1400" b="1" dirty="0"/>
          </a:p>
          <a:p>
            <a:r>
              <a:rPr lang="en-US" sz="1400" dirty="0"/>
              <a:t>Today’s presentation</a:t>
            </a:r>
          </a:p>
          <a:p>
            <a:r>
              <a:rPr lang="en-US" sz="1400" dirty="0"/>
              <a:t>Challenges </a:t>
            </a:r>
            <a:r>
              <a:rPr lang="en-US" sz="1400" b="1" dirty="0"/>
              <a:t>deficit model </a:t>
            </a:r>
            <a:r>
              <a:rPr lang="en-US" sz="1400" b="0" dirty="0"/>
              <a:t>by …</a:t>
            </a:r>
            <a:endParaRPr lang="en-US" sz="1400" b="1" dirty="0"/>
          </a:p>
          <a:p>
            <a:pPr lvl="1"/>
            <a:r>
              <a:rPr lang="en-US" sz="1400" dirty="0"/>
              <a:t>reporting empirical findings from our research examining </a:t>
            </a:r>
            <a:r>
              <a:rPr lang="en-US" sz="1400" b="1" dirty="0"/>
              <a:t>health information practices </a:t>
            </a:r>
            <a:r>
              <a:rPr lang="en-US" sz="1400" dirty="0"/>
              <a:t>of </a:t>
            </a:r>
            <a:r>
              <a:rPr lang="en-US" sz="1400" b="1" dirty="0"/>
              <a:t>SC</a:t>
            </a:r>
            <a:r>
              <a:rPr lang="en-US" sz="1400" dirty="0"/>
              <a:t> </a:t>
            </a:r>
            <a:r>
              <a:rPr lang="en-US" sz="1400" b="1" dirty="0"/>
              <a:t>LGBTQ+</a:t>
            </a:r>
            <a:r>
              <a:rPr lang="en-US" sz="1400" dirty="0"/>
              <a:t> communities </a:t>
            </a:r>
          </a:p>
          <a:p>
            <a:pPr lvl="0"/>
            <a:r>
              <a:rPr lang="en-US" sz="1400" dirty="0"/>
              <a:t>Findings have implications for re-framing public and health librarianship by re-thinking services to LGBTQ+ populations</a:t>
            </a:r>
          </a:p>
          <a:p>
            <a:pPr lvl="1"/>
            <a:endParaRPr lang="en-US" sz="1400" dirty="0"/>
          </a:p>
        </p:txBody>
      </p:sp>
    </p:spTree>
    <p:extLst>
      <p:ext uri="{BB962C8B-B14F-4D97-AF65-F5344CB8AC3E}">
        <p14:creationId xmlns:p14="http://schemas.microsoft.com/office/powerpoint/2010/main" val="2290049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400" b="1" dirty="0"/>
              <a:t>Travis</a:t>
            </a:r>
          </a:p>
          <a:p>
            <a:pPr marL="158750" indent="0">
              <a:buNone/>
            </a:pPr>
            <a:endParaRPr lang="en-US" sz="1400" b="1" dirty="0"/>
          </a:p>
          <a:p>
            <a:r>
              <a:rPr lang="en-US" sz="1400" dirty="0"/>
              <a:t>LGBTQ+ people experience health challenges compared to heterosexual and cisgender peers</a:t>
            </a:r>
          </a:p>
          <a:p>
            <a:pPr marL="457200" lvl="0" indent="-298450" algn="l" rtl="0">
              <a:spcBef>
                <a:spcPts val="0"/>
              </a:spcBef>
              <a:spcAft>
                <a:spcPts val="0"/>
              </a:spcAft>
              <a:buSzPts val="1100"/>
              <a:buChar char="●"/>
            </a:pPr>
            <a:r>
              <a:rPr lang="en-US" sz="1400" dirty="0"/>
              <a:t>Health challenges enhanced in South, where LGBTQ+ people experience greater discrimination, more isolation  </a:t>
            </a:r>
          </a:p>
          <a:p>
            <a:pPr marL="457200" lvl="0" indent="-298450" algn="l" rtl="0">
              <a:spcBef>
                <a:spcPts val="0"/>
              </a:spcBef>
              <a:spcAft>
                <a:spcPts val="0"/>
              </a:spcAft>
              <a:buSzPts val="1100"/>
              <a:buChar char="●"/>
            </a:pPr>
            <a:r>
              <a:rPr lang="en-US" sz="1400" dirty="0"/>
              <a:t>In SC LGBTQ+ people have:</a:t>
            </a:r>
          </a:p>
          <a:p>
            <a:pPr marL="914400" lvl="1" indent="-298450" algn="l" rtl="0">
              <a:spcBef>
                <a:spcPts val="0"/>
              </a:spcBef>
              <a:spcAft>
                <a:spcPts val="0"/>
              </a:spcAft>
              <a:buSzPts val="1100"/>
              <a:buChar char="○"/>
            </a:pPr>
            <a:r>
              <a:rPr lang="en-US" sz="1400" dirty="0"/>
              <a:t>Heightened economic instability </a:t>
            </a:r>
          </a:p>
          <a:p>
            <a:pPr marL="914400" lvl="1" indent="-298450" algn="l" rtl="0">
              <a:spcBef>
                <a:spcPts val="0"/>
              </a:spcBef>
              <a:spcAft>
                <a:spcPts val="0"/>
              </a:spcAft>
              <a:buSzPts val="1100"/>
              <a:buChar char="○"/>
            </a:pPr>
            <a:r>
              <a:rPr lang="en-US" sz="1400" dirty="0"/>
              <a:t>Unemployment</a:t>
            </a:r>
          </a:p>
          <a:p>
            <a:pPr marL="914400" lvl="1" indent="-298450" algn="l" rtl="0">
              <a:spcBef>
                <a:spcPts val="0"/>
              </a:spcBef>
              <a:spcAft>
                <a:spcPts val="0"/>
              </a:spcAft>
              <a:buSzPts val="1100"/>
              <a:buChar char="○"/>
            </a:pPr>
            <a:r>
              <a:rPr lang="en-US" sz="1400" dirty="0"/>
              <a:t>Lack of health insurance</a:t>
            </a:r>
          </a:p>
          <a:p>
            <a:pPr marL="1371600" lvl="2" indent="-298450" algn="l" rtl="0">
              <a:spcBef>
                <a:spcPts val="0"/>
              </a:spcBef>
              <a:spcAft>
                <a:spcPts val="0"/>
              </a:spcAft>
              <a:buSzPts val="1100"/>
              <a:buChar char="○"/>
            </a:pPr>
            <a:r>
              <a:rPr lang="en-US" sz="1400" dirty="0"/>
              <a:t>…. As compared to national averages</a:t>
            </a:r>
          </a:p>
          <a:p>
            <a:pPr marL="914400" lvl="1" indent="-298450" algn="l" rtl="0">
              <a:spcBef>
                <a:spcPts val="0"/>
              </a:spcBef>
              <a:spcAft>
                <a:spcPts val="0"/>
              </a:spcAft>
              <a:buSzPts val="1100"/>
              <a:buChar char="○"/>
            </a:pPr>
            <a:r>
              <a:rPr lang="en-US" sz="1400" dirty="0"/>
              <a:t>Also experience enhanced discrimination due to LGBTQ+ identity</a:t>
            </a:r>
            <a:endParaRPr lang="en" sz="1400" dirty="0"/>
          </a:p>
          <a:p>
            <a:pPr marL="457200" lvl="0" indent="-298450" algn="l" rtl="0">
              <a:spcBef>
                <a:spcPts val="0"/>
              </a:spcBef>
              <a:spcAft>
                <a:spcPts val="0"/>
              </a:spcAft>
              <a:buSzPts val="1100"/>
              <a:buChar char="●"/>
            </a:pPr>
            <a:r>
              <a:rPr lang="en-US" sz="1400" dirty="0"/>
              <a:t>An relatively unaddressed factor contributing to LGBTQ+ health challenges are informational barriers, such as:</a:t>
            </a:r>
          </a:p>
          <a:p>
            <a:pPr marL="914400" lvl="1" indent="-298450" algn="l" rtl="0">
              <a:spcBef>
                <a:spcPts val="0"/>
              </a:spcBef>
              <a:spcAft>
                <a:spcPts val="0"/>
              </a:spcAft>
              <a:buSzPts val="1100"/>
            </a:pPr>
            <a:r>
              <a:rPr lang="en-US" sz="1400" dirty="0"/>
              <a:t>Difficulty learning about healthcare needs</a:t>
            </a:r>
          </a:p>
          <a:p>
            <a:pPr marL="914400" lvl="1" indent="-298450" algn="l" rtl="0">
              <a:spcBef>
                <a:spcPts val="0"/>
              </a:spcBef>
              <a:spcAft>
                <a:spcPts val="0"/>
              </a:spcAft>
              <a:buSzPts val="1100"/>
            </a:pPr>
            <a:r>
              <a:rPr lang="en-US" sz="1400" dirty="0"/>
              <a:t>Navigating healthcare system</a:t>
            </a:r>
          </a:p>
          <a:p>
            <a:pPr marL="914400" lvl="1" indent="-298450" algn="l" rtl="0">
              <a:spcBef>
                <a:spcPts val="0"/>
              </a:spcBef>
              <a:spcAft>
                <a:spcPts val="0"/>
              </a:spcAft>
              <a:buSzPts val="1100"/>
            </a:pPr>
            <a:r>
              <a:rPr lang="en-US" sz="1400" dirty="0"/>
              <a:t>Addressing barriers to care</a:t>
            </a:r>
          </a:p>
        </p:txBody>
      </p:sp>
    </p:spTree>
    <p:extLst>
      <p:ext uri="{BB962C8B-B14F-4D97-AF65-F5344CB8AC3E}">
        <p14:creationId xmlns:p14="http://schemas.microsoft.com/office/powerpoint/2010/main" val="2069254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7515dcddf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7515dcdd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t>Travis</a:t>
            </a:r>
            <a:endParaRPr sz="1400" b="1" dirty="0"/>
          </a:p>
          <a:p>
            <a:pPr marL="0" lvl="0" indent="0" algn="l" rtl="0">
              <a:spcBef>
                <a:spcPts val="0"/>
              </a:spcBef>
              <a:spcAft>
                <a:spcPts val="0"/>
              </a:spcAft>
              <a:buNone/>
            </a:pPr>
            <a:endParaRPr sz="1400" dirty="0"/>
          </a:p>
          <a:p>
            <a:pPr marL="457200" lvl="0" indent="-298450" algn="l" rtl="0">
              <a:spcBef>
                <a:spcPts val="0"/>
              </a:spcBef>
              <a:spcAft>
                <a:spcPts val="0"/>
              </a:spcAft>
              <a:buSzPts val="1100"/>
              <a:buChar char="●"/>
            </a:pPr>
            <a:r>
              <a:rPr lang="en-US" sz="1400" dirty="0"/>
              <a:t>Gaps in the literature led informed our research questions (read questions)</a:t>
            </a:r>
            <a:endParaRPr sz="1400" dirty="0"/>
          </a:p>
        </p:txBody>
      </p:sp>
    </p:spTree>
    <p:extLst>
      <p:ext uri="{BB962C8B-B14F-4D97-AF65-F5344CB8AC3E}">
        <p14:creationId xmlns:p14="http://schemas.microsoft.com/office/powerpoint/2010/main" val="288437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7515dcddf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7515dcd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en" sz="1400" b="1" dirty="0">
                <a:solidFill>
                  <a:schemeClr val="dk2"/>
                </a:solidFill>
              </a:rPr>
              <a:t>Travis</a:t>
            </a:r>
          </a:p>
          <a:p>
            <a:pPr marL="285750" lvl="0" indent="-285750" algn="l" rtl="0">
              <a:lnSpc>
                <a:spcPct val="115000"/>
              </a:lnSpc>
              <a:spcBef>
                <a:spcPts val="0"/>
              </a:spcBef>
              <a:spcAft>
                <a:spcPts val="0"/>
              </a:spcAft>
              <a:buClr>
                <a:schemeClr val="dk1"/>
              </a:buClr>
              <a:buSzPts val="1100"/>
            </a:pPr>
            <a:endParaRPr lang="en" sz="1400" b="1" dirty="0">
              <a:solidFill>
                <a:schemeClr val="dk2"/>
              </a:solidFill>
            </a:endParaRPr>
          </a:p>
          <a:p>
            <a:pPr marL="285750" lvl="0" indent="-285750" algn="l" rtl="0">
              <a:lnSpc>
                <a:spcPct val="115000"/>
              </a:lnSpc>
              <a:spcBef>
                <a:spcPts val="0"/>
              </a:spcBef>
              <a:spcAft>
                <a:spcPts val="0"/>
              </a:spcAft>
              <a:buClr>
                <a:schemeClr val="dk1"/>
              </a:buClr>
              <a:buSzPts val="1100"/>
            </a:pPr>
            <a:r>
              <a:rPr lang="en" sz="1400" b="0" dirty="0">
                <a:solidFill>
                  <a:schemeClr val="dk2"/>
                </a:solidFill>
              </a:rPr>
              <a:t>Happy to provide more in-depth methods info during discussion</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Interviewed 30 SC LGBTQ+ community leaders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Leaders provide a bird’s eye view of their communities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Emailed a list of 100+ LGBTQ+ and affinity organizations in SC asking them to nominate a community leader to participate</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Asked leaders to recommend other participants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U</a:t>
            </a:r>
            <a:r>
              <a:rPr lang="en-US" sz="1400" b="0" dirty="0">
                <a:solidFill>
                  <a:schemeClr val="dk2"/>
                </a:solidFill>
              </a:rPr>
              <a:t>s</a:t>
            </a:r>
            <a:r>
              <a:rPr lang="en" sz="1400" b="0" dirty="0" err="1">
                <a:solidFill>
                  <a:schemeClr val="dk2"/>
                </a:solidFill>
              </a:rPr>
              <a:t>ed</a:t>
            </a:r>
            <a:r>
              <a:rPr lang="en" sz="1400" b="0" dirty="0">
                <a:solidFill>
                  <a:schemeClr val="dk2"/>
                </a:solidFill>
              </a:rPr>
              <a:t> theoretical sampling to inform social media recruitment</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Important to note that leaders can be youth; IRB waiver for parent/guardian consent</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Semi-structured interviews averaged 78 minutes and covered:</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Community involvement </a:t>
            </a:r>
            <a:r>
              <a:rPr lang="en" sz="1400" dirty="0">
                <a:solidFill>
                  <a:schemeClr val="dk2"/>
                </a:solidFill>
              </a:rPr>
              <a:t>identities, health questions/concerns, and practices for addressing questions/concerns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Following interviews, participants engaged info worlds mapping, a visual elicitation method, to provide a diff. way to address interview themes</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Data consisted of interview transcripts, field notes, and info world maps</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Focus on info worlds map and transcript analysis for this presentation</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M</a:t>
            </a:r>
            <a:r>
              <a:rPr lang="en-US" sz="1400" b="0" dirty="0">
                <a:solidFill>
                  <a:schemeClr val="dk2"/>
                </a:solidFill>
              </a:rPr>
              <a:t>e</a:t>
            </a:r>
            <a:r>
              <a:rPr lang="en" sz="1400" b="0" dirty="0">
                <a:solidFill>
                  <a:schemeClr val="dk2"/>
                </a:solidFill>
              </a:rPr>
              <a:t>t as a group to hand-code three transcripts and build a preliminary codebook</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Refined codebook using four additional transcripts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Constantly compared emergent and existing codes, resolving discrepancies among coders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Then coded remaining transcripts independently</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Engaged in member-checking where participants accessed their transcripts to comment on how well they reflected lived experiences, as well as highlight any identifying info</a:t>
            </a:r>
          </a:p>
          <a:p>
            <a:pPr marL="742950" lvl="1" indent="-285750" algn="l" rtl="0">
              <a:lnSpc>
                <a:spcPct val="115000"/>
              </a:lnSpc>
              <a:spcBef>
                <a:spcPts val="0"/>
              </a:spcBef>
              <a:spcAft>
                <a:spcPts val="0"/>
              </a:spcAft>
              <a:buClr>
                <a:schemeClr val="dk1"/>
              </a:buClr>
              <a:buSzPts val="1100"/>
            </a:pPr>
            <a:endParaRPr lang="en" sz="1400" b="0" dirty="0">
              <a:solidFill>
                <a:schemeClr val="dk2"/>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01c5f27fb_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01c5f27fb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t>Travis</a:t>
            </a:r>
          </a:p>
          <a:p>
            <a:pPr marL="0" lvl="0" indent="0" algn="l" rtl="0">
              <a:spcBef>
                <a:spcPts val="0"/>
              </a:spcBef>
              <a:spcAft>
                <a:spcPts val="0"/>
              </a:spcAft>
              <a:buNone/>
            </a:pPr>
            <a:endParaRPr sz="1400" b="1" dirty="0"/>
          </a:p>
          <a:p>
            <a:pPr marL="457200" lvl="0" indent="-298450" algn="l" rtl="0">
              <a:spcBef>
                <a:spcPts val="0"/>
              </a:spcBef>
              <a:spcAft>
                <a:spcPts val="0"/>
              </a:spcAft>
              <a:buSzPts val="1100"/>
              <a:buChar char="●"/>
            </a:pPr>
            <a:r>
              <a:rPr lang="en" sz="1400" dirty="0"/>
              <a:t>Majority of participants were young adults (18-25) and middle-aged</a:t>
            </a:r>
            <a:endParaRPr sz="1400" dirty="0"/>
          </a:p>
          <a:p>
            <a:pPr marL="457200" lvl="0" indent="-298450" algn="l" rtl="0">
              <a:spcBef>
                <a:spcPts val="0"/>
              </a:spcBef>
              <a:spcAft>
                <a:spcPts val="0"/>
              </a:spcAft>
              <a:buSzPts val="1100"/>
              <a:buChar char="●"/>
            </a:pPr>
            <a:r>
              <a:rPr lang="en" sz="1400" dirty="0"/>
              <a:t>Race/ethnicity reflects that of LGBTQ+ people at broader state-level</a:t>
            </a:r>
            <a:endParaRPr sz="1400" dirty="0"/>
          </a:p>
          <a:p>
            <a:pPr marL="914400" lvl="1" indent="-298450" algn="l" rtl="0">
              <a:spcBef>
                <a:spcPts val="0"/>
              </a:spcBef>
              <a:spcAft>
                <a:spcPts val="0"/>
              </a:spcAft>
              <a:buSzPts val="1100"/>
              <a:buChar char="○"/>
            </a:pPr>
            <a:r>
              <a:rPr lang="en" sz="1400" dirty="0"/>
              <a:t>Under-representation of Latinx communities, which have presence in SC</a:t>
            </a:r>
            <a:endParaRPr sz="1400" dirty="0"/>
          </a:p>
          <a:p>
            <a:pPr marL="457200" lvl="0" indent="-298450" algn="l" rtl="0">
              <a:spcBef>
                <a:spcPts val="0"/>
              </a:spcBef>
              <a:spcAft>
                <a:spcPts val="0"/>
              </a:spcAft>
              <a:buSzPts val="1100"/>
              <a:buChar char="●"/>
            </a:pPr>
            <a:r>
              <a:rPr lang="en" sz="1400" dirty="0"/>
              <a:t>Education varied, but common for participants to have some degree of higher education</a:t>
            </a:r>
            <a:endParaRPr sz="14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01c5f27fb_1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601c5f27fb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solidFill>
                  <a:schemeClr val="dk1"/>
                </a:solidFill>
              </a:rPr>
              <a:t>Travis</a:t>
            </a:r>
          </a:p>
          <a:p>
            <a:pPr marL="0" lvl="0" indent="0" algn="l" rtl="0">
              <a:spcBef>
                <a:spcPts val="0"/>
              </a:spcBef>
              <a:spcAft>
                <a:spcPts val="0"/>
              </a:spcAft>
              <a:buNone/>
            </a:pPr>
            <a:endParaRPr sz="1400" b="1" dirty="0">
              <a:solidFill>
                <a:schemeClr val="dk1"/>
              </a:solidFill>
            </a:endParaRPr>
          </a:p>
          <a:p>
            <a:pPr marL="457200" lvl="0" indent="-298450" algn="l" rtl="0">
              <a:spcBef>
                <a:spcPts val="0"/>
              </a:spcBef>
              <a:spcAft>
                <a:spcPts val="0"/>
              </a:spcAft>
              <a:buClr>
                <a:schemeClr val="dk1"/>
              </a:buClr>
              <a:buSzPts val="1100"/>
              <a:buChar char="●"/>
            </a:pPr>
            <a:r>
              <a:rPr lang="en" sz="1400" dirty="0">
                <a:solidFill>
                  <a:schemeClr val="dk1"/>
                </a:solidFill>
              </a:rPr>
              <a:t>Geographic distribution spread across the state, with concentrations in Upstate and Midlands regions</a:t>
            </a:r>
            <a:endParaRPr sz="1400" dirty="0">
              <a:solidFill>
                <a:schemeClr val="dk1"/>
              </a:solidFill>
            </a:endParaRPr>
          </a:p>
          <a:p>
            <a:pPr marL="457200" lvl="0" indent="-298450" algn="l" rtl="0">
              <a:spcBef>
                <a:spcPts val="0"/>
              </a:spcBef>
              <a:spcAft>
                <a:spcPts val="0"/>
              </a:spcAft>
              <a:buClr>
                <a:schemeClr val="dk1"/>
              </a:buClr>
              <a:buSzPts val="1100"/>
              <a:buChar char="●"/>
            </a:pPr>
            <a:r>
              <a:rPr lang="en" sz="1400" dirty="0">
                <a:solidFill>
                  <a:schemeClr val="dk1"/>
                </a:solidFill>
              </a:rPr>
              <a:t>Fewer participants in Coastal Lowcountry and Pee Dee regions reflect smaller populations and less visible organizations</a:t>
            </a:r>
            <a:endParaRPr sz="1400" dirty="0">
              <a:solidFill>
                <a:schemeClr val="dk1"/>
              </a:solidFill>
            </a:endParaRPr>
          </a:p>
          <a:p>
            <a:pPr marL="914400" lvl="1" indent="-298450" algn="l" rtl="0">
              <a:spcBef>
                <a:spcPts val="0"/>
              </a:spcBef>
              <a:spcAft>
                <a:spcPts val="0"/>
              </a:spcAft>
              <a:buClr>
                <a:schemeClr val="dk1"/>
              </a:buClr>
              <a:buSzPts val="1100"/>
              <a:buChar char="○"/>
            </a:pPr>
            <a:r>
              <a:rPr lang="en" sz="1400" dirty="0">
                <a:solidFill>
                  <a:schemeClr val="dk1"/>
                </a:solidFill>
              </a:rPr>
              <a:t>Charleston </a:t>
            </a:r>
            <a:r>
              <a:rPr lang="en-US" sz="1400" dirty="0">
                <a:solidFill>
                  <a:schemeClr val="dk1"/>
                </a:solidFill>
              </a:rPr>
              <a:t>has an active, visible LGBTQ+ population, but did not participate in interviews</a:t>
            </a:r>
            <a:endParaRPr sz="1400" dirty="0">
              <a:solidFill>
                <a:schemeClr val="dk1"/>
              </a:solidFill>
            </a:endParaRPr>
          </a:p>
          <a:p>
            <a:pPr marL="457200" lvl="0" indent="-298450" algn="l" rtl="0">
              <a:spcBef>
                <a:spcPts val="0"/>
              </a:spcBef>
              <a:spcAft>
                <a:spcPts val="0"/>
              </a:spcAft>
              <a:buClr>
                <a:schemeClr val="dk1"/>
              </a:buClr>
              <a:buSzPts val="1100"/>
              <a:buChar char="●"/>
            </a:pPr>
            <a:r>
              <a:rPr lang="en" sz="1400" dirty="0">
                <a:solidFill>
                  <a:schemeClr val="dk1"/>
                </a:solidFill>
              </a:rPr>
              <a:t>While most participants identified as lesbian and gay, they used other labels to describe sexualities and gender identities</a:t>
            </a:r>
            <a:endParaRPr sz="1400" dirty="0">
              <a:solidFill>
                <a:schemeClr val="dk1"/>
              </a:solidFill>
            </a:endParaRPr>
          </a:p>
          <a:p>
            <a:pPr marL="914400" lvl="1" indent="-298450" algn="l" rtl="0">
              <a:spcBef>
                <a:spcPts val="0"/>
              </a:spcBef>
              <a:spcAft>
                <a:spcPts val="0"/>
              </a:spcAft>
              <a:buClr>
                <a:schemeClr val="dk1"/>
              </a:buClr>
              <a:buSzPts val="1100"/>
              <a:buChar char="○"/>
            </a:pPr>
            <a:r>
              <a:rPr lang="en" sz="1400" dirty="0">
                <a:solidFill>
                  <a:schemeClr val="dk1"/>
                </a:solidFill>
              </a:rPr>
              <a:t>Denotes inability of umbrella labels like LGBTQ+ to capture multiplicity and fluidity of participant identities</a:t>
            </a:r>
            <a:endParaRPr sz="1400"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400" b="1" dirty="0"/>
              <a:t>Vanessa</a:t>
            </a:r>
          </a:p>
          <a:p>
            <a:pPr marL="0" lvl="0" indent="0" algn="l" rtl="0">
              <a:spcBef>
                <a:spcPts val="0"/>
              </a:spcBef>
              <a:spcAft>
                <a:spcPts val="0"/>
              </a:spcAft>
              <a:buNone/>
            </a:pPr>
            <a:endParaRPr lang="en-US" sz="1400" b="1" dirty="0"/>
          </a:p>
          <a:p>
            <a:pPr marL="171450" lvl="0" indent="-171450" algn="l" rtl="0">
              <a:spcBef>
                <a:spcPts val="0"/>
              </a:spcBef>
              <a:spcAft>
                <a:spcPts val="0"/>
              </a:spcAft>
            </a:pPr>
            <a:r>
              <a:rPr lang="en-US" sz="1400" b="0" dirty="0"/>
              <a:t>Through second-cycle coding, we developed a conceptual model describing how sociocultural context shapes the health information practices of LGBTQ+ populations</a:t>
            </a:r>
          </a:p>
          <a:p>
            <a:pPr marL="171450" lvl="0" indent="-171450" algn="l" rtl="0">
              <a:spcBef>
                <a:spcPts val="0"/>
              </a:spcBef>
              <a:spcAft>
                <a:spcPts val="0"/>
              </a:spcAft>
            </a:pPr>
            <a:r>
              <a:rPr lang="en-US" sz="1400" b="0" dirty="0"/>
              <a:t>The first part of the model is contextual conditions</a:t>
            </a:r>
          </a:p>
          <a:p>
            <a:pPr marL="457200" indent="-298450"/>
            <a:r>
              <a:rPr lang="en-US" sz="1400" b="0" dirty="0"/>
              <a:t>These are </a:t>
            </a:r>
            <a:r>
              <a:rPr lang="en-US" sz="1400" b="0" i="0" u="none" strike="noStrike" cap="none" dirty="0">
                <a:solidFill>
                  <a:srgbClr val="000000"/>
                </a:solidFill>
                <a:effectLst/>
                <a:latin typeface="Arial"/>
                <a:ea typeface="Arial"/>
                <a:cs typeface="Arial"/>
                <a:sym typeface="Arial"/>
              </a:rPr>
              <a:t>underlying circumstances shaping how individuals and communities interact with health information, </a:t>
            </a:r>
            <a:r>
              <a:rPr lang="en-US" sz="1400" b="0" dirty="0"/>
              <a:t>such as identity, economics, and politics</a:t>
            </a:r>
          </a:p>
          <a:p>
            <a:pPr marL="171450" lvl="0" indent="-171450" algn="l" rtl="0">
              <a:spcBef>
                <a:spcPts val="0"/>
              </a:spcBef>
              <a:spcAft>
                <a:spcPts val="0"/>
              </a:spcAft>
            </a:pPr>
            <a:r>
              <a:rPr lang="en-US" sz="1400" b="0" dirty="0"/>
              <a:t>Contextual conditions produce </a:t>
            </a:r>
            <a:r>
              <a:rPr lang="en-US" sz="1400" b="0" i="0" dirty="0"/>
              <a:t>risks</a:t>
            </a:r>
            <a:r>
              <a:rPr lang="en-US" sz="1400" b="0" i="1" dirty="0"/>
              <a:t> </a:t>
            </a:r>
            <a:r>
              <a:rPr lang="en-US" sz="1400" b="0" i="0" dirty="0"/>
              <a:t>and barriers</a:t>
            </a:r>
            <a:r>
              <a:rPr lang="en-US" sz="1400" b="0" i="1" dirty="0"/>
              <a:t> </a:t>
            </a:r>
            <a:r>
              <a:rPr lang="en-US" sz="1400" b="0" i="0" dirty="0"/>
              <a:t>faced by individuals and communities</a:t>
            </a:r>
          </a:p>
          <a:p>
            <a:pPr marL="457200" indent="-298450"/>
            <a:r>
              <a:rPr lang="en-US" sz="1400" b="0" i="0" dirty="0"/>
              <a:t>Risks are </a:t>
            </a:r>
            <a:r>
              <a:rPr lang="en-US" sz="1400" b="0" i="0" u="none" strike="noStrike" cap="none" dirty="0">
                <a:solidFill>
                  <a:srgbClr val="000000"/>
                </a:solidFill>
                <a:effectLst/>
                <a:latin typeface="Arial"/>
                <a:ea typeface="Arial"/>
                <a:cs typeface="Arial"/>
                <a:sym typeface="Arial"/>
              </a:rPr>
              <a:t>perceived exposure to danger, harm, or loss that might result from engaging in specific information practices</a:t>
            </a:r>
          </a:p>
          <a:p>
            <a:pPr marL="914400" lvl="1" indent="-298450"/>
            <a:r>
              <a:rPr lang="en-US" sz="1400" b="0" i="0" u="none" strike="noStrike" cap="none" dirty="0">
                <a:solidFill>
                  <a:srgbClr val="000000"/>
                </a:solidFill>
                <a:effectLst/>
                <a:latin typeface="Arial"/>
                <a:ea typeface="Arial"/>
                <a:cs typeface="Arial"/>
                <a:sym typeface="Arial"/>
              </a:rPr>
              <a:t>Examples of risks identified during data analysis: physical violence, being kicked out, and fear of the unknown</a:t>
            </a:r>
            <a:endParaRPr lang="en-US" sz="1400" b="0" i="0" dirty="0"/>
          </a:p>
          <a:p>
            <a:pPr marL="628650" lvl="1" indent="-171450" algn="l" rtl="0">
              <a:spcBef>
                <a:spcPts val="0"/>
              </a:spcBef>
              <a:spcAft>
                <a:spcPts val="0"/>
              </a:spcAft>
            </a:pPr>
            <a:r>
              <a:rPr lang="en-US" sz="1400" b="0" i="0" dirty="0"/>
              <a:t>Barriers are obstacles that constrain individuals and communities from achieving certain informational outcomes</a:t>
            </a:r>
          </a:p>
          <a:p>
            <a:pPr marL="1085850" lvl="2" indent="-171450" algn="l" rtl="0">
              <a:spcBef>
                <a:spcPts val="0"/>
              </a:spcBef>
              <a:spcAft>
                <a:spcPts val="0"/>
              </a:spcAft>
            </a:pPr>
            <a:r>
              <a:rPr lang="en-US" sz="1400" b="0" i="0" dirty="0"/>
              <a:t>Examples of barriers identified during data analysis: family, law, religion</a:t>
            </a:r>
          </a:p>
          <a:p>
            <a:pPr marL="457200" lvl="0" indent="-298450"/>
            <a:r>
              <a:rPr lang="en-US" sz="1400" b="0" i="0" u="none" strike="noStrike" cap="none" dirty="0">
                <a:solidFill>
                  <a:srgbClr val="000000"/>
                </a:solidFill>
                <a:effectLst/>
                <a:latin typeface="Arial"/>
                <a:ea typeface="Arial"/>
                <a:cs typeface="Arial"/>
                <a:sym typeface="Arial"/>
              </a:rPr>
              <a:t>Risks and barriers are co-constitutive (e.g., what is a barrier for one can be a risk for another when they hear about it)</a:t>
            </a:r>
          </a:p>
          <a:p>
            <a:pPr marL="457200" lvl="0" indent="-298450"/>
            <a:r>
              <a:rPr lang="en-US" sz="1400" b="0" i="0" u="none" strike="noStrike" cap="none" dirty="0">
                <a:solidFill>
                  <a:srgbClr val="000000"/>
                </a:solidFill>
                <a:effectLst/>
                <a:latin typeface="Arial"/>
                <a:ea typeface="Arial"/>
                <a:cs typeface="Arial"/>
                <a:sym typeface="Arial"/>
              </a:rPr>
              <a:t>Risks produce protective information practices</a:t>
            </a:r>
          </a:p>
          <a:p>
            <a:pPr marL="914400" lvl="1" indent="-298450"/>
            <a:r>
              <a:rPr lang="en-US" sz="1400" b="0" i="0" u="none" strike="noStrike" cap="none" dirty="0">
                <a:solidFill>
                  <a:srgbClr val="000000"/>
                </a:solidFill>
                <a:effectLst/>
                <a:latin typeface="Arial"/>
                <a:ea typeface="Arial"/>
                <a:cs typeface="Arial"/>
                <a:sym typeface="Arial"/>
              </a:rPr>
              <a:t>They are instances where individuals or communities create, seek, share, and use information to guard against a perceived risk or risks</a:t>
            </a:r>
          </a:p>
          <a:p>
            <a:pPr marL="914400" lvl="1" indent="-298450"/>
            <a:r>
              <a:rPr lang="en-US" sz="1400" b="0" i="0" u="none" strike="noStrike" cap="none" dirty="0">
                <a:solidFill>
                  <a:srgbClr val="000000"/>
                </a:solidFill>
                <a:effectLst/>
                <a:latin typeface="Arial"/>
                <a:ea typeface="Arial"/>
                <a:cs typeface="Arial"/>
                <a:sym typeface="Arial"/>
              </a:rPr>
              <a:t>These practices are proactive</a:t>
            </a:r>
          </a:p>
          <a:p>
            <a:pPr marL="457200" lvl="0" indent="-298450"/>
            <a:r>
              <a:rPr lang="en-US" sz="1400" b="0" i="0" u="none" strike="noStrike" cap="none" dirty="0">
                <a:solidFill>
                  <a:srgbClr val="000000"/>
                </a:solidFill>
                <a:effectLst/>
                <a:latin typeface="Arial"/>
                <a:ea typeface="Arial"/>
                <a:cs typeface="Arial"/>
                <a:sym typeface="Arial"/>
              </a:rPr>
              <a:t>Barriers produce defensive information practices </a:t>
            </a:r>
          </a:p>
          <a:p>
            <a:pPr marL="914400" lvl="1" indent="-298450"/>
            <a:r>
              <a:rPr lang="en-US" sz="1400" b="0" i="0" u="none" strike="noStrike" cap="none" dirty="0">
                <a:solidFill>
                  <a:srgbClr val="000000"/>
                </a:solidFill>
                <a:effectLst/>
                <a:latin typeface="Arial"/>
                <a:ea typeface="Arial"/>
                <a:cs typeface="Arial"/>
                <a:sym typeface="Arial"/>
              </a:rPr>
              <a:t>They are instances where individuals or communities create, seek, share, and use information to defend against a barrier or barriers</a:t>
            </a:r>
          </a:p>
          <a:p>
            <a:pPr marL="914400" marR="0" lvl="1" indent="-298450" algn="l" defTabSz="914400" rtl="0" eaLnBrk="1" fontAlgn="auto" latinLnBrk="0" hangingPunct="1">
              <a:lnSpc>
                <a:spcPct val="100000"/>
              </a:lnSpc>
              <a:spcBef>
                <a:spcPts val="0"/>
              </a:spcBef>
              <a:spcAft>
                <a:spcPts val="0"/>
              </a:spcAft>
              <a:buClr>
                <a:srgbClr val="000000"/>
              </a:buClr>
              <a:buSzPts val="1100"/>
              <a:tabLst/>
              <a:defRPr/>
            </a:pPr>
            <a:r>
              <a:rPr lang="en-US" sz="1400" b="0" i="0" u="none" strike="noStrike" cap="none" dirty="0">
                <a:solidFill>
                  <a:srgbClr val="000000"/>
                </a:solidFill>
                <a:effectLst/>
                <a:latin typeface="Arial"/>
                <a:ea typeface="Arial"/>
                <a:cs typeface="Arial"/>
                <a:sym typeface="Arial"/>
              </a:rPr>
              <a:t>These practices are reactive</a:t>
            </a:r>
          </a:p>
          <a:p>
            <a:pPr marL="457200" lvl="0" indent="-298450"/>
            <a:r>
              <a:rPr lang="en-US" sz="1400" b="0" i="0" u="none" strike="noStrike" cap="none" dirty="0">
                <a:solidFill>
                  <a:srgbClr val="000000"/>
                </a:solidFill>
                <a:effectLst/>
                <a:latin typeface="Arial"/>
                <a:ea typeface="Arial"/>
                <a:cs typeface="Arial"/>
                <a:sym typeface="Arial"/>
              </a:rPr>
              <a:t>Now will illustrate this model with three participant narratives</a:t>
            </a:r>
          </a:p>
          <a:p>
            <a:pPr marL="457200" lvl="0" indent="-298450"/>
            <a:r>
              <a:rPr lang="en-US" sz="1400" b="0" i="0" u="none" strike="noStrike" cap="none" dirty="0">
                <a:solidFill>
                  <a:srgbClr val="000000"/>
                </a:solidFill>
                <a:effectLst/>
                <a:latin typeface="Arial"/>
                <a:ea typeface="Arial"/>
                <a:cs typeface="Arial"/>
                <a:sym typeface="Arial"/>
              </a:rPr>
              <a:t>In these narratives, participants describe their information worlds map. Will show the map in full, but focus on specific areas.</a:t>
            </a:r>
          </a:p>
          <a:p>
            <a:pPr marL="742950" lvl="1" indent="-285750" algn="l" rtl="0">
              <a:spcBef>
                <a:spcPts val="0"/>
              </a:spcBef>
              <a:spcAft>
                <a:spcPts val="0"/>
              </a:spcAft>
            </a:pPr>
            <a:endParaRPr lang="en-US" sz="1400" b="0" dirty="0"/>
          </a:p>
          <a:p>
            <a:pPr marL="158750" indent="0">
              <a:buNone/>
            </a:pPr>
            <a:endParaRPr lang="en-US" sz="1400" dirty="0"/>
          </a:p>
        </p:txBody>
      </p:sp>
    </p:spTree>
    <p:extLst>
      <p:ext uri="{BB962C8B-B14F-4D97-AF65-F5344CB8AC3E}">
        <p14:creationId xmlns:p14="http://schemas.microsoft.com/office/powerpoint/2010/main" val="397031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826680" y="1790058"/>
            <a:ext cx="5204640" cy="1234440"/>
          </a:xfrm>
          <a:solidFill>
            <a:srgbClr val="FFFFFF"/>
          </a:solidFill>
          <a:ln w="38100">
            <a:solidFill>
              <a:srgbClr val="404040"/>
            </a:solidFill>
          </a:ln>
        </p:spPr>
        <p:txBody>
          <a:bodyPr lIns="274320" rIns="274320" anchor="ctr" anchorCtr="1">
            <a:normAutofit/>
          </a:bodyPr>
          <a:lstStyle>
            <a:lvl1pPr algn="ctr">
              <a:defRPr sz="2625">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1516047" y="3264408"/>
            <a:ext cx="3825907" cy="929921"/>
          </a:xfrm>
          <a:noFill/>
        </p:spPr>
        <p:txBody>
          <a:bodyPr>
            <a:normAutofit/>
          </a:bodyPr>
          <a:lstStyle>
            <a:lvl1pPr marL="0" indent="0" algn="ctr">
              <a:buNone/>
              <a:defRPr sz="1425">
                <a:solidFill>
                  <a:schemeClr val="tx1">
                    <a:lumMod val="75000"/>
                    <a:lumOff val="25000"/>
                  </a:schemeClr>
                </a:solidFill>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76799731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484207" y="4679112"/>
            <a:ext cx="1548983" cy="242976"/>
          </a:xfrm>
          <a:prstGeom prst="rect">
            <a:avLst/>
          </a:prstGeom>
        </p:spPr>
        <p:txBody>
          <a:bodyPr/>
          <a:lstStyle/>
          <a:p>
            <a:fld id="{E9F9C37B-1D36-470B-8223-D6C91242EC14}" type="datetimeFigureOut">
              <a:rPr lang="en-US" dirty="0"/>
              <a:t>11/12/19</a:t>
            </a:fld>
            <a:endParaRPr lang="en-US" dirty="0"/>
          </a:p>
        </p:txBody>
      </p:sp>
      <p:sp>
        <p:nvSpPr>
          <p:cNvPr id="5" name="Footer Placeholder 4"/>
          <p:cNvSpPr>
            <a:spLocks noGrp="1"/>
          </p:cNvSpPr>
          <p:nvPr>
            <p:ph type="ftr" sz="quarter" idx="11"/>
          </p:nvPr>
        </p:nvSpPr>
        <p:spPr>
          <a:xfrm>
            <a:off x="826679" y="4677156"/>
            <a:ext cx="3417498" cy="240030"/>
          </a:xfrm>
          <a:prstGeom prst="rect">
            <a:avLst/>
          </a:prstGeom>
        </p:spPr>
        <p:txBody>
          <a:bodyPr/>
          <a:lstStyle/>
          <a:p>
            <a:endParaRPr lang="en-US" dirty="0"/>
          </a:p>
        </p:txBody>
      </p:sp>
      <p:sp>
        <p:nvSpPr>
          <p:cNvPr id="6" name="Slide Number Placeholder 5"/>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8849750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67375" y="702945"/>
            <a:ext cx="790475" cy="373761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04534" y="702945"/>
            <a:ext cx="3537131" cy="373761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484207" y="4679112"/>
            <a:ext cx="1548983" cy="242976"/>
          </a:xfrm>
          <a:prstGeom prst="rect">
            <a:avLst/>
          </a:prstGeom>
        </p:spPr>
        <p:txBody>
          <a:bodyPr/>
          <a:lstStyle/>
          <a:p>
            <a:fld id="{67C6F52A-A82B-47A2-A83A-8C4C91F2D59F}" type="datetimeFigureOut">
              <a:rPr lang="en-US" dirty="0"/>
              <a:t>11/12/19</a:t>
            </a:fld>
            <a:endParaRPr lang="en-US" dirty="0"/>
          </a:p>
        </p:txBody>
      </p:sp>
      <p:sp>
        <p:nvSpPr>
          <p:cNvPr id="5" name="Footer Placeholder 4"/>
          <p:cNvSpPr>
            <a:spLocks noGrp="1"/>
          </p:cNvSpPr>
          <p:nvPr>
            <p:ph type="ftr" sz="quarter" idx="11"/>
          </p:nvPr>
        </p:nvSpPr>
        <p:spPr>
          <a:xfrm>
            <a:off x="826679" y="4677156"/>
            <a:ext cx="3417498" cy="240030"/>
          </a:xfrm>
          <a:prstGeom prst="rect">
            <a:avLst/>
          </a:prstGeom>
        </p:spPr>
        <p:txBody>
          <a:bodyPr/>
          <a:lstStyle/>
          <a:p>
            <a:endParaRPr lang="en-US" dirty="0"/>
          </a:p>
        </p:txBody>
      </p:sp>
      <p:sp>
        <p:nvSpPr>
          <p:cNvPr id="6" name="Slide Number Placeholder 5"/>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79192916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4543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465212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829818" y="1790058"/>
            <a:ext cx="5205222" cy="1234440"/>
          </a:xfrm>
          <a:solidFill>
            <a:srgbClr val="FFFFFF"/>
          </a:solidFill>
          <a:ln w="38100">
            <a:solidFill>
              <a:srgbClr val="404040"/>
            </a:solidFill>
          </a:ln>
        </p:spPr>
        <p:txBody>
          <a:bodyPr lIns="274320" rIns="274320" anchor="ctr" anchorCtr="1">
            <a:normAutofit/>
          </a:bodyPr>
          <a:lstStyle>
            <a:lvl1pPr>
              <a:defRPr sz="2625">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1516047" y="3264349"/>
            <a:ext cx="3825907" cy="948812"/>
          </a:xfrm>
        </p:spPr>
        <p:txBody>
          <a:bodyPr anchor="t" anchorCtr="1">
            <a:normAutofit/>
          </a:bodyPr>
          <a:lstStyle>
            <a:lvl1pPr marL="0" indent="0">
              <a:buNone/>
              <a:defRPr sz="1425">
                <a:solidFill>
                  <a:schemeClr val="tx1"/>
                </a:solidFill>
              </a:defRPr>
            </a:lvl1pPr>
            <a:lvl2pPr marL="342900" indent="0">
              <a:buNone/>
              <a:defRPr sz="1425">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1598152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6680" y="1978533"/>
            <a:ext cx="2466017"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565303" y="1978533"/>
            <a:ext cx="2467887"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21679259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6679" y="1735076"/>
            <a:ext cx="2466018"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6679" y="2357438"/>
            <a:ext cx="2466018" cy="19475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3565303" y="2357438"/>
            <a:ext cx="2467887" cy="1947582"/>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3565303" y="1735076"/>
            <a:ext cx="2467887"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9" name="Slide Number Placeholder 8"/>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3277429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3364859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484207" y="4679112"/>
            <a:ext cx="1548983" cy="242976"/>
          </a:xfrm>
          <a:prstGeom prst="rect">
            <a:avLst/>
          </a:prstGeom>
        </p:spPr>
        <p:txBody>
          <a:bodyPr/>
          <a:lstStyle/>
          <a:p>
            <a:fld id="{C278504F-A551-4DE0-9316-4DCD1D8CC752}" type="datetimeFigureOut">
              <a:rPr lang="en-US" dirty="0"/>
              <a:t>11/12/19</a:t>
            </a:fld>
            <a:endParaRPr lang="en-US" dirty="0"/>
          </a:p>
        </p:txBody>
      </p:sp>
      <p:sp>
        <p:nvSpPr>
          <p:cNvPr id="3" name="Footer Placeholder 2"/>
          <p:cNvSpPr>
            <a:spLocks noGrp="1"/>
          </p:cNvSpPr>
          <p:nvPr>
            <p:ph type="ftr" sz="quarter" idx="11"/>
          </p:nvPr>
        </p:nvSpPr>
        <p:spPr>
          <a:xfrm>
            <a:off x="826679" y="4677156"/>
            <a:ext cx="3417498" cy="240030"/>
          </a:xfrm>
          <a:prstGeom prst="rect">
            <a:avLst/>
          </a:prstGeom>
        </p:spPr>
        <p:txBody>
          <a:bodyPr/>
          <a:lstStyle/>
          <a:p>
            <a:endParaRPr lang="en-US" dirty="0"/>
          </a:p>
        </p:txBody>
      </p:sp>
      <p:sp>
        <p:nvSpPr>
          <p:cNvPr id="4" name="Slide Number Placeholder 3"/>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246674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3429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480527" y="1682872"/>
            <a:ext cx="2467946" cy="856123"/>
          </a:xfrm>
          <a:solidFill>
            <a:srgbClr val="FFFFFF"/>
          </a:solidFill>
          <a:ln>
            <a:solidFill>
              <a:srgbClr val="404040"/>
            </a:solidFill>
          </a:ln>
        </p:spPr>
        <p:txBody>
          <a:bodyPr anchor="ctr" anchorCtr="1">
            <a:normAutofit/>
          </a:bodyPr>
          <a:lstStyle>
            <a:lvl1pPr>
              <a:defRPr sz="1575">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3789045" y="603504"/>
            <a:ext cx="270891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7224" y="2662439"/>
            <a:ext cx="2134553"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Date Placeholder 8"/>
          <p:cNvSpPr>
            <a:spLocks noGrp="1"/>
          </p:cNvSpPr>
          <p:nvPr>
            <p:ph type="dt" sz="half" idx="10"/>
          </p:nvPr>
        </p:nvSpPr>
        <p:spPr>
          <a:xfrm>
            <a:off x="4484207" y="4679112"/>
            <a:ext cx="1548983" cy="242976"/>
          </a:xfrm>
          <a:prstGeom prst="rect">
            <a:avLst/>
          </a:prstGeom>
        </p:spPr>
        <p:txBody>
          <a:bodyPr/>
          <a:lstStyle/>
          <a:p>
            <a:fld id="{D1BE4249-C0D0-4B06-8692-E8BB871AF643}" type="datetimeFigureOut">
              <a:rPr lang="en-US" dirty="0"/>
              <a:t>11/12/19</a:t>
            </a:fld>
            <a:endParaRPr lang="en-US" dirty="0"/>
          </a:p>
        </p:txBody>
      </p:sp>
      <p:sp>
        <p:nvSpPr>
          <p:cNvPr id="10" name="Footer Placeholder 9"/>
          <p:cNvSpPr>
            <a:spLocks noGrp="1"/>
          </p:cNvSpPr>
          <p:nvPr>
            <p:ph type="ftr" sz="quarter" idx="11"/>
          </p:nvPr>
        </p:nvSpPr>
        <p:spPr>
          <a:xfrm>
            <a:off x="480527" y="4677156"/>
            <a:ext cx="2854799" cy="240030"/>
          </a:xfrm>
          <a:prstGeom prst="rect">
            <a:avLst/>
          </a:prstGeo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76455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3428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480060" y="1682871"/>
            <a:ext cx="2468880" cy="857250"/>
          </a:xfrm>
          <a:solidFill>
            <a:srgbClr val="FFFFFF"/>
          </a:solidFill>
          <a:ln>
            <a:solidFill>
              <a:srgbClr val="262626"/>
            </a:solidFill>
          </a:ln>
        </p:spPr>
        <p:txBody>
          <a:bodyPr anchor="ctr" anchorCtr="1">
            <a:noAutofit/>
          </a:bodyPr>
          <a:lstStyle>
            <a:lvl1pPr>
              <a:defRPr sz="1575">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429000" y="-31629"/>
            <a:ext cx="3432430"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7224" y="2662439"/>
            <a:ext cx="2134553"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7"/>
          <p:cNvSpPr>
            <a:spLocks noGrp="1"/>
          </p:cNvSpPr>
          <p:nvPr>
            <p:ph type="dt" sz="half" idx="10"/>
          </p:nvPr>
        </p:nvSpPr>
        <p:spPr>
          <a:xfrm>
            <a:off x="4484207" y="4679112"/>
            <a:ext cx="1548983" cy="242976"/>
          </a:xfrm>
          <a:prstGeom prst="rect">
            <a:avLst/>
          </a:prstGeom>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11/12/19</a:t>
            </a:fld>
            <a:endParaRPr lang="en-US" dirty="0"/>
          </a:p>
        </p:txBody>
      </p:sp>
      <p:sp>
        <p:nvSpPr>
          <p:cNvPr id="9" name="Footer Placeholder 8"/>
          <p:cNvSpPr>
            <a:spLocks noGrp="1"/>
          </p:cNvSpPr>
          <p:nvPr>
            <p:ph type="ftr" sz="quarter" idx="11"/>
          </p:nvPr>
        </p:nvSpPr>
        <p:spPr>
          <a:xfrm>
            <a:off x="480060" y="4677156"/>
            <a:ext cx="2852928" cy="240030"/>
          </a:xfrm>
          <a:prstGeom prst="rect">
            <a:avLst/>
          </a:prstGeo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02469095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204534" y="723519"/>
            <a:ext cx="445331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4534" y="1978534"/>
            <a:ext cx="4453316" cy="232648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A61D26CA-4A02-0E46-9CF5-4C241332C7E9}"/>
              </a:ext>
            </a:extLst>
          </p:cNvPr>
          <p:cNvPicPr>
            <a:picLocks noChangeAspect="1"/>
          </p:cNvPicPr>
          <p:nvPr userDrawn="1"/>
        </p:nvPicPr>
        <p:blipFill>
          <a:blip r:embed="rId14"/>
          <a:stretch>
            <a:fillRect/>
          </a:stretch>
        </p:blipFill>
        <p:spPr>
          <a:xfrm>
            <a:off x="4690343" y="4651461"/>
            <a:ext cx="1096801" cy="498546"/>
          </a:xfrm>
          <a:prstGeom prst="rect">
            <a:avLst/>
          </a:prstGeom>
        </p:spPr>
      </p:pic>
      <p:pic>
        <p:nvPicPr>
          <p:cNvPr id="10" name="Picture 9">
            <a:extLst>
              <a:ext uri="{FF2B5EF4-FFF2-40B4-BE49-F238E27FC236}">
                <a16:creationId xmlns:a16="http://schemas.microsoft.com/office/drawing/2014/main" id="{4A5B4E12-DD48-AC46-B0F6-9F2BBF4802CD}"/>
              </a:ext>
            </a:extLst>
          </p:cNvPr>
          <p:cNvPicPr>
            <a:picLocks noChangeAspect="1"/>
          </p:cNvPicPr>
          <p:nvPr userDrawn="1"/>
        </p:nvPicPr>
        <p:blipFill>
          <a:blip r:embed="rId15"/>
          <a:stretch>
            <a:fillRect/>
          </a:stretch>
        </p:blipFill>
        <p:spPr>
          <a:xfrm>
            <a:off x="5787144" y="4763574"/>
            <a:ext cx="1011503" cy="274320"/>
          </a:xfrm>
          <a:prstGeom prst="rect">
            <a:avLst/>
          </a:prstGeom>
        </p:spPr>
      </p:pic>
    </p:spTree>
    <p:extLst>
      <p:ext uri="{BB962C8B-B14F-4D97-AF65-F5344CB8AC3E}">
        <p14:creationId xmlns:p14="http://schemas.microsoft.com/office/powerpoint/2010/main" val="4291896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ctr" defTabSz="685800" rtl="0" eaLnBrk="1" latinLnBrk="0" hangingPunct="1">
        <a:lnSpc>
          <a:spcPct val="90000"/>
        </a:lnSpc>
        <a:spcBef>
          <a:spcPct val="0"/>
        </a:spcBef>
        <a:buNone/>
        <a:defRPr sz="195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tiff"/><Relationship Id="rId4" Type="http://schemas.openxmlformats.org/officeDocument/2006/relationships/image" Target="../media/image1.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hyperlink" Target="https://www.healthypeople.gov/2020/topics-objectives/topic/lesbian-gay-bisexual-and-transgender-health#2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092956" y="741555"/>
            <a:ext cx="3278815" cy="3660389"/>
          </a:xfrm>
          <a:prstGeom prst="rect">
            <a:avLst/>
          </a:prstGeom>
          <a:noFill/>
          <a:ln>
            <a:noFill/>
          </a:ln>
        </p:spPr>
        <p:txBody>
          <a:bodyPr spcFirstLastPara="1" wrap="square" lIns="68569" tIns="68569" rIns="68569" bIns="68569" anchorCtr="0">
            <a:normAutofit/>
          </a:bodyPr>
          <a:lstStyle/>
          <a:p>
            <a:r>
              <a:rPr lang="en-US" sz="2400" dirty="0">
                <a:solidFill>
                  <a:schemeClr val="tx1"/>
                </a:solidFill>
              </a:rPr>
              <a:t>Resituating library values to leverage the health information practices of south Carolina </a:t>
            </a:r>
            <a:r>
              <a:rPr lang="en-US" sz="2400" dirty="0" err="1">
                <a:solidFill>
                  <a:schemeClr val="tx1"/>
                </a:solidFill>
              </a:rPr>
              <a:t>lgbtq</a:t>
            </a:r>
            <a:r>
              <a:rPr lang="en-US" sz="2400" dirty="0">
                <a:solidFill>
                  <a:schemeClr val="tx1"/>
                </a:solidFill>
              </a:rPr>
              <a:t>+ communities</a:t>
            </a:r>
          </a:p>
        </p:txBody>
      </p:sp>
      <p:sp>
        <p:nvSpPr>
          <p:cNvPr id="60" name="Rectangle 59">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09244" cy="51435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62" name="Rectangle 61">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244" y="0"/>
            <a:ext cx="1808797"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Google Shape;55;p13"/>
          <p:cNvSpPr txBox="1">
            <a:spLocks noGrp="1"/>
          </p:cNvSpPr>
          <p:nvPr>
            <p:ph type="subTitle" idx="1"/>
          </p:nvPr>
        </p:nvSpPr>
        <p:spPr>
          <a:xfrm>
            <a:off x="844851" y="646897"/>
            <a:ext cx="1773190" cy="3672115"/>
          </a:xfrm>
          <a:prstGeom prst="rect">
            <a:avLst/>
          </a:prstGeom>
        </p:spPr>
        <p:txBody>
          <a:bodyPr spcFirstLastPara="1" lIns="68569" tIns="68569" rIns="68569" bIns="68569" anchor="ctr" anchorCtr="0">
            <a:normAutofit/>
          </a:bodyPr>
          <a:lstStyle/>
          <a:p>
            <a:pPr marL="0" indent="0">
              <a:buClr>
                <a:schemeClr val="dk1"/>
              </a:buClr>
              <a:buSzPts val="1100"/>
            </a:pPr>
            <a:r>
              <a:rPr lang="en-US" dirty="0">
                <a:solidFill>
                  <a:srgbClr val="FFFFFF"/>
                </a:solidFill>
              </a:rPr>
              <a:t>Vanessa L. Kitzie</a:t>
            </a:r>
          </a:p>
          <a:p>
            <a:pPr marL="0" indent="0">
              <a:buClr>
                <a:schemeClr val="dk1"/>
              </a:buClr>
              <a:buSzPts val="1100"/>
            </a:pPr>
            <a:r>
              <a:rPr lang="en-US" sz="1200" dirty="0">
                <a:solidFill>
                  <a:srgbClr val="FFFFFF"/>
                </a:solidFill>
              </a:rPr>
              <a:t>@</a:t>
            </a:r>
            <a:r>
              <a:rPr lang="en-US" sz="1200" dirty="0" err="1">
                <a:solidFill>
                  <a:srgbClr val="FFFFFF"/>
                </a:solidFill>
              </a:rPr>
              <a:t>vkitzie</a:t>
            </a:r>
            <a:endParaRPr lang="en-US" sz="1200" dirty="0">
              <a:solidFill>
                <a:srgbClr val="FFFFFF"/>
              </a:solidFill>
            </a:endParaRPr>
          </a:p>
          <a:p>
            <a:pPr marL="0" indent="0"/>
            <a:r>
              <a:rPr lang="en-US" dirty="0">
                <a:solidFill>
                  <a:srgbClr val="FFFFFF"/>
                </a:solidFill>
              </a:rPr>
              <a:t>Travis L. Wagner</a:t>
            </a:r>
          </a:p>
          <a:p>
            <a:pPr marL="0" indent="0"/>
            <a:r>
              <a:rPr lang="en-US" sz="1200" dirty="0">
                <a:solidFill>
                  <a:srgbClr val="FFFFFF"/>
                </a:solidFill>
              </a:rPr>
              <a:t>@</a:t>
            </a:r>
            <a:r>
              <a:rPr lang="en-US" sz="1200" dirty="0" err="1">
                <a:solidFill>
                  <a:srgbClr val="FFFFFF"/>
                </a:solidFill>
              </a:rPr>
              <a:t>trlwagner</a:t>
            </a:r>
            <a:endParaRPr lang="en-US" sz="1200" dirty="0">
              <a:solidFill>
                <a:srgbClr val="FFFFFF"/>
              </a:solidFill>
            </a:endParaRPr>
          </a:p>
          <a:p>
            <a:pPr marL="0" indent="0"/>
            <a:r>
              <a:rPr lang="en-US" dirty="0">
                <a:solidFill>
                  <a:srgbClr val="FFFFFF"/>
                </a:solidFill>
              </a:rPr>
              <a:t>A. Nick Vera</a:t>
            </a:r>
          </a:p>
          <a:p>
            <a:pPr marL="0" indent="0"/>
            <a:r>
              <a:rPr lang="en-US" sz="1200" dirty="0">
                <a:solidFill>
                  <a:srgbClr val="FFFFFF"/>
                </a:solidFill>
              </a:rPr>
              <a:t>@nickvera22</a:t>
            </a:r>
          </a:p>
          <a:p>
            <a:pPr marL="0" indent="0">
              <a:buClr>
                <a:schemeClr val="dk1"/>
              </a:buClr>
              <a:buSzPts val="1100"/>
            </a:pPr>
            <a:r>
              <a:rPr lang="en-US" dirty="0">
                <a:solidFill>
                  <a:srgbClr val="FFFFFF"/>
                </a:solidFill>
              </a:rPr>
              <a:t>Valerie </a:t>
            </a:r>
            <a:r>
              <a:rPr lang="en-US" dirty="0" err="1">
                <a:solidFill>
                  <a:srgbClr val="FFFFFF"/>
                </a:solidFill>
              </a:rPr>
              <a:t>Lookingbill</a:t>
            </a:r>
            <a:endParaRPr lang="en-US" dirty="0">
              <a:solidFill>
                <a:srgbClr val="FFFFFF"/>
              </a:solidFill>
            </a:endParaRPr>
          </a:p>
          <a:p>
            <a:pPr marL="0" indent="0">
              <a:buClr>
                <a:schemeClr val="dk1"/>
              </a:buClr>
              <a:buSzPts val="1100"/>
            </a:pPr>
            <a:r>
              <a:rPr lang="en-US" sz="1200" dirty="0">
                <a:solidFill>
                  <a:srgbClr val="FFFFFF"/>
                </a:solidFill>
              </a:rPr>
              <a:t>@valerielooking1</a:t>
            </a:r>
          </a:p>
        </p:txBody>
      </p:sp>
      <p:pic>
        <p:nvPicPr>
          <p:cNvPr id="2" name="Picture 1">
            <a:extLst>
              <a:ext uri="{FF2B5EF4-FFF2-40B4-BE49-F238E27FC236}">
                <a16:creationId xmlns:a16="http://schemas.microsoft.com/office/drawing/2014/main" id="{3093B03C-1952-2B4A-BC05-075F61963BFA}"/>
              </a:ext>
            </a:extLst>
          </p:cNvPr>
          <p:cNvPicPr>
            <a:picLocks noChangeAspect="1"/>
          </p:cNvPicPr>
          <p:nvPr/>
        </p:nvPicPr>
        <p:blipFill rotWithShape="1">
          <a:blip r:embed="rId3"/>
          <a:srcRect b="12091"/>
          <a:stretch/>
        </p:blipFill>
        <p:spPr>
          <a:xfrm>
            <a:off x="88296" y="1024987"/>
            <a:ext cx="640080" cy="663268"/>
          </a:xfrm>
          <a:prstGeom prst="rect">
            <a:avLst/>
          </a:prstGeom>
        </p:spPr>
      </p:pic>
      <p:pic>
        <p:nvPicPr>
          <p:cNvPr id="3" name="Picture 2">
            <a:extLst>
              <a:ext uri="{FF2B5EF4-FFF2-40B4-BE49-F238E27FC236}">
                <a16:creationId xmlns:a16="http://schemas.microsoft.com/office/drawing/2014/main" id="{EBB2EA6D-AB92-474F-8C3E-EDB32D0C5E82}"/>
              </a:ext>
            </a:extLst>
          </p:cNvPr>
          <p:cNvPicPr>
            <a:picLocks noChangeAspect="1"/>
          </p:cNvPicPr>
          <p:nvPr/>
        </p:nvPicPr>
        <p:blipFill>
          <a:blip r:embed="rId4"/>
          <a:stretch>
            <a:fillRect/>
          </a:stretch>
        </p:blipFill>
        <p:spPr>
          <a:xfrm>
            <a:off x="88296" y="1778067"/>
            <a:ext cx="640080" cy="615076"/>
          </a:xfrm>
          <a:prstGeom prst="rect">
            <a:avLst/>
          </a:prstGeom>
        </p:spPr>
      </p:pic>
      <p:pic>
        <p:nvPicPr>
          <p:cNvPr id="4" name="Picture 3">
            <a:extLst>
              <a:ext uri="{FF2B5EF4-FFF2-40B4-BE49-F238E27FC236}">
                <a16:creationId xmlns:a16="http://schemas.microsoft.com/office/drawing/2014/main" id="{4715825C-A522-FC46-8290-1BF4EDDA0917}"/>
              </a:ext>
            </a:extLst>
          </p:cNvPr>
          <p:cNvPicPr>
            <a:picLocks noChangeAspect="1"/>
          </p:cNvPicPr>
          <p:nvPr/>
        </p:nvPicPr>
        <p:blipFill>
          <a:blip r:embed="rId5"/>
          <a:stretch>
            <a:fillRect/>
          </a:stretch>
        </p:blipFill>
        <p:spPr>
          <a:xfrm>
            <a:off x="88296" y="2482955"/>
            <a:ext cx="640080" cy="640080"/>
          </a:xfrm>
          <a:prstGeom prst="rect">
            <a:avLst/>
          </a:prstGeom>
        </p:spPr>
      </p:pic>
      <p:pic>
        <p:nvPicPr>
          <p:cNvPr id="5" name="Picture 4">
            <a:extLst>
              <a:ext uri="{FF2B5EF4-FFF2-40B4-BE49-F238E27FC236}">
                <a16:creationId xmlns:a16="http://schemas.microsoft.com/office/drawing/2014/main" id="{DBFFCE88-F5C5-4440-BD49-9D0EEC80D94C}"/>
              </a:ext>
            </a:extLst>
          </p:cNvPr>
          <p:cNvPicPr>
            <a:picLocks noChangeAspect="1"/>
          </p:cNvPicPr>
          <p:nvPr/>
        </p:nvPicPr>
        <p:blipFill>
          <a:blip r:embed="rId6"/>
          <a:stretch>
            <a:fillRect/>
          </a:stretch>
        </p:blipFill>
        <p:spPr>
          <a:xfrm>
            <a:off x="88296" y="3212848"/>
            <a:ext cx="641802" cy="6418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767" y="603250"/>
            <a:ext cx="5934466" cy="382670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83" y="726662"/>
            <a:ext cx="5750433" cy="35798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6F35C3-6E43-384E-A73D-976D22615472}"/>
              </a:ext>
            </a:extLst>
          </p:cNvPr>
          <p:cNvSpPr txBox="1"/>
          <p:nvPr/>
        </p:nvSpPr>
        <p:spPr>
          <a:xfrm>
            <a:off x="435333" y="84525"/>
            <a:ext cx="5987332" cy="523220"/>
          </a:xfrm>
          <a:prstGeom prst="rect">
            <a:avLst/>
          </a:prstGeom>
          <a:noFill/>
        </p:spPr>
        <p:txBody>
          <a:bodyPr wrap="square" rtlCol="0">
            <a:spAutoFit/>
          </a:bodyPr>
          <a:lstStyle/>
          <a:p>
            <a:pPr algn="ctr"/>
            <a:r>
              <a:rPr lang="en-US" b="1" i="1" dirty="0">
                <a:solidFill>
                  <a:schemeClr val="tx1"/>
                </a:solidFill>
              </a:rPr>
              <a:t>Kyle “transmasculine, genderqueer, non-binary, also ace, maybe lesbian” leader within LGBTQ campus organization</a:t>
            </a:r>
          </a:p>
        </p:txBody>
      </p:sp>
      <p:grpSp>
        <p:nvGrpSpPr>
          <p:cNvPr id="32" name="Group 31">
            <a:extLst>
              <a:ext uri="{FF2B5EF4-FFF2-40B4-BE49-F238E27FC236}">
                <a16:creationId xmlns:a16="http://schemas.microsoft.com/office/drawing/2014/main" id="{1D210F07-3E46-974C-8E9E-D269849D2AF5}"/>
              </a:ext>
            </a:extLst>
          </p:cNvPr>
          <p:cNvGrpSpPr/>
          <p:nvPr/>
        </p:nvGrpSpPr>
        <p:grpSpPr>
          <a:xfrm>
            <a:off x="1057596" y="966692"/>
            <a:ext cx="4742807" cy="3099816"/>
            <a:chOff x="1057596" y="966692"/>
            <a:chExt cx="4742807" cy="3099816"/>
          </a:xfrm>
        </p:grpSpPr>
        <p:grpSp>
          <p:nvGrpSpPr>
            <p:cNvPr id="33" name="Group 32">
              <a:extLst>
                <a:ext uri="{FF2B5EF4-FFF2-40B4-BE49-F238E27FC236}">
                  <a16:creationId xmlns:a16="http://schemas.microsoft.com/office/drawing/2014/main" id="{FC7B024C-D992-C141-8BC3-E2AD0F268F5D}"/>
                </a:ext>
              </a:extLst>
            </p:cNvPr>
            <p:cNvGrpSpPr/>
            <p:nvPr/>
          </p:nvGrpSpPr>
          <p:grpSpPr>
            <a:xfrm>
              <a:off x="1057596" y="966692"/>
              <a:ext cx="4742807" cy="3099816"/>
              <a:chOff x="1057596" y="966692"/>
              <a:chExt cx="4742807" cy="3099816"/>
            </a:xfrm>
          </p:grpSpPr>
          <p:grpSp>
            <p:nvGrpSpPr>
              <p:cNvPr id="35" name="Group 34">
                <a:extLst>
                  <a:ext uri="{FF2B5EF4-FFF2-40B4-BE49-F238E27FC236}">
                    <a16:creationId xmlns:a16="http://schemas.microsoft.com/office/drawing/2014/main" id="{54BA4655-86E6-7043-9A59-0896B6129473}"/>
                  </a:ext>
                </a:extLst>
              </p:cNvPr>
              <p:cNvGrpSpPr/>
              <p:nvPr/>
            </p:nvGrpSpPr>
            <p:grpSpPr>
              <a:xfrm>
                <a:off x="1057596" y="966692"/>
                <a:ext cx="4742807" cy="3099816"/>
                <a:chOff x="1057596" y="966692"/>
                <a:chExt cx="4742807" cy="3099816"/>
              </a:xfrm>
            </p:grpSpPr>
            <p:pic>
              <p:nvPicPr>
                <p:cNvPr id="37" name="Picture 36">
                  <a:extLst>
                    <a:ext uri="{FF2B5EF4-FFF2-40B4-BE49-F238E27FC236}">
                      <a16:creationId xmlns:a16="http://schemas.microsoft.com/office/drawing/2014/main" id="{2F9CD057-A054-5A4A-978F-DA7ED43B4DF2}"/>
                    </a:ext>
                  </a:extLst>
                </p:cNvPr>
                <p:cNvPicPr>
                  <a:picLocks noChangeAspect="1"/>
                </p:cNvPicPr>
                <p:nvPr/>
              </p:nvPicPr>
              <p:blipFill rotWithShape="1">
                <a:blip r:embed="rId3"/>
                <a:srcRect l="224" t="232" r="4115" b="19094"/>
                <a:stretch/>
              </p:blipFill>
              <p:spPr>
                <a:xfrm>
                  <a:off x="1057596" y="966692"/>
                  <a:ext cx="4742807" cy="3099816"/>
                </a:xfrm>
                <a:prstGeom prst="rect">
                  <a:avLst/>
                </a:prstGeom>
              </p:spPr>
            </p:pic>
            <p:sp>
              <p:nvSpPr>
                <p:cNvPr id="38" name="Oval 37">
                  <a:extLst>
                    <a:ext uri="{FF2B5EF4-FFF2-40B4-BE49-F238E27FC236}">
                      <a16:creationId xmlns:a16="http://schemas.microsoft.com/office/drawing/2014/main" id="{0D69D96A-DAE3-6245-A4F7-FBA9A4B17C34}"/>
                    </a:ext>
                  </a:extLst>
                </p:cNvPr>
                <p:cNvSpPr/>
                <p:nvPr/>
              </p:nvSpPr>
              <p:spPr>
                <a:xfrm>
                  <a:off x="3283889" y="1717482"/>
                  <a:ext cx="341906" cy="206734"/>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6" name="Oval 35">
                <a:extLst>
                  <a:ext uri="{FF2B5EF4-FFF2-40B4-BE49-F238E27FC236}">
                    <a16:creationId xmlns:a16="http://schemas.microsoft.com/office/drawing/2014/main" id="{D6EFDBBF-B1BC-5940-87E9-2D0939E1366E}"/>
                  </a:ext>
                </a:extLst>
              </p:cNvPr>
              <p:cNvSpPr/>
              <p:nvPr/>
            </p:nvSpPr>
            <p:spPr>
              <a:xfrm>
                <a:off x="3331597" y="1296063"/>
                <a:ext cx="421419" cy="23853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4" name="Oval 33">
              <a:extLst>
                <a:ext uri="{FF2B5EF4-FFF2-40B4-BE49-F238E27FC236}">
                  <a16:creationId xmlns:a16="http://schemas.microsoft.com/office/drawing/2014/main" id="{9DB0E085-915E-D946-9948-D2EC7BA3F826}"/>
                </a:ext>
              </a:extLst>
            </p:cNvPr>
            <p:cNvSpPr/>
            <p:nvPr/>
          </p:nvSpPr>
          <p:spPr>
            <a:xfrm>
              <a:off x="1295400" y="966692"/>
              <a:ext cx="421419" cy="3293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34AADB5F-3558-7D45-8993-40859DF2817A}"/>
              </a:ext>
            </a:extLst>
          </p:cNvPr>
          <p:cNvGrpSpPr/>
          <p:nvPr/>
        </p:nvGrpSpPr>
        <p:grpSpPr>
          <a:xfrm>
            <a:off x="1057597" y="966692"/>
            <a:ext cx="2695419" cy="1283022"/>
            <a:chOff x="1057597" y="966692"/>
            <a:chExt cx="2695419" cy="1283022"/>
          </a:xfrm>
        </p:grpSpPr>
        <p:grpSp>
          <p:nvGrpSpPr>
            <p:cNvPr id="40" name="Group 39">
              <a:extLst>
                <a:ext uri="{FF2B5EF4-FFF2-40B4-BE49-F238E27FC236}">
                  <a16:creationId xmlns:a16="http://schemas.microsoft.com/office/drawing/2014/main" id="{FCCC1F53-52A2-A94D-B29A-093C3A7F3499}"/>
                </a:ext>
              </a:extLst>
            </p:cNvPr>
            <p:cNvGrpSpPr/>
            <p:nvPr/>
          </p:nvGrpSpPr>
          <p:grpSpPr>
            <a:xfrm>
              <a:off x="1057597" y="966692"/>
              <a:ext cx="2695419" cy="1283022"/>
              <a:chOff x="1057597" y="966692"/>
              <a:chExt cx="2695419" cy="1283022"/>
            </a:xfrm>
          </p:grpSpPr>
          <p:grpSp>
            <p:nvGrpSpPr>
              <p:cNvPr id="42" name="Group 41">
                <a:extLst>
                  <a:ext uri="{FF2B5EF4-FFF2-40B4-BE49-F238E27FC236}">
                    <a16:creationId xmlns:a16="http://schemas.microsoft.com/office/drawing/2014/main" id="{F587E98D-5564-C047-B47E-A56DB093D42F}"/>
                  </a:ext>
                </a:extLst>
              </p:cNvPr>
              <p:cNvGrpSpPr/>
              <p:nvPr/>
            </p:nvGrpSpPr>
            <p:grpSpPr>
              <a:xfrm>
                <a:off x="1057597" y="966692"/>
                <a:ext cx="2568198" cy="1283022"/>
                <a:chOff x="1057597" y="966692"/>
                <a:chExt cx="2568198" cy="1283022"/>
              </a:xfrm>
            </p:grpSpPr>
            <p:pic>
              <p:nvPicPr>
                <p:cNvPr id="44" name="Picture 43">
                  <a:extLst>
                    <a:ext uri="{FF2B5EF4-FFF2-40B4-BE49-F238E27FC236}">
                      <a16:creationId xmlns:a16="http://schemas.microsoft.com/office/drawing/2014/main" id="{1A3B5984-8623-944A-B01B-F117A2908616}"/>
                    </a:ext>
                  </a:extLst>
                </p:cNvPr>
                <p:cNvPicPr>
                  <a:picLocks noChangeAspect="1"/>
                </p:cNvPicPr>
                <p:nvPr/>
              </p:nvPicPr>
              <p:blipFill rotWithShape="1">
                <a:blip r:embed="rId3"/>
                <a:srcRect l="224" t="233" r="56728" b="66376"/>
                <a:stretch/>
              </p:blipFill>
              <p:spPr>
                <a:xfrm>
                  <a:off x="1057597" y="966692"/>
                  <a:ext cx="2134276" cy="1283022"/>
                </a:xfrm>
                <a:prstGeom prst="rect">
                  <a:avLst/>
                </a:prstGeom>
              </p:spPr>
            </p:pic>
            <p:sp>
              <p:nvSpPr>
                <p:cNvPr id="45" name="Oval 44">
                  <a:extLst>
                    <a:ext uri="{FF2B5EF4-FFF2-40B4-BE49-F238E27FC236}">
                      <a16:creationId xmlns:a16="http://schemas.microsoft.com/office/drawing/2014/main" id="{91AC4C86-BD6E-BC46-B280-70A53F4A7F7B}"/>
                    </a:ext>
                  </a:extLst>
                </p:cNvPr>
                <p:cNvSpPr/>
                <p:nvPr/>
              </p:nvSpPr>
              <p:spPr>
                <a:xfrm>
                  <a:off x="3283889" y="1717482"/>
                  <a:ext cx="341906" cy="206734"/>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43" name="Oval 42">
                <a:extLst>
                  <a:ext uri="{FF2B5EF4-FFF2-40B4-BE49-F238E27FC236}">
                    <a16:creationId xmlns:a16="http://schemas.microsoft.com/office/drawing/2014/main" id="{71F146B3-5BEA-234D-9168-0B197E0C1828}"/>
                  </a:ext>
                </a:extLst>
              </p:cNvPr>
              <p:cNvSpPr/>
              <p:nvPr/>
            </p:nvSpPr>
            <p:spPr>
              <a:xfrm>
                <a:off x="3331597" y="1296063"/>
                <a:ext cx="421419" cy="23853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41" name="Oval 40">
              <a:extLst>
                <a:ext uri="{FF2B5EF4-FFF2-40B4-BE49-F238E27FC236}">
                  <a16:creationId xmlns:a16="http://schemas.microsoft.com/office/drawing/2014/main" id="{F4AB55B1-70E9-1C49-992A-70061EC4959A}"/>
                </a:ext>
              </a:extLst>
            </p:cNvPr>
            <p:cNvSpPr/>
            <p:nvPr/>
          </p:nvSpPr>
          <p:spPr>
            <a:xfrm>
              <a:off x="1295400" y="966692"/>
              <a:ext cx="421419" cy="3293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569E9C71-32C3-7A40-ACDB-8CC8FD9A8952}"/>
              </a:ext>
            </a:extLst>
          </p:cNvPr>
          <p:cNvGrpSpPr/>
          <p:nvPr/>
        </p:nvGrpSpPr>
        <p:grpSpPr>
          <a:xfrm>
            <a:off x="1295400" y="966692"/>
            <a:ext cx="4505003" cy="1326565"/>
            <a:chOff x="1295400" y="966692"/>
            <a:chExt cx="4505003" cy="1326565"/>
          </a:xfrm>
        </p:grpSpPr>
        <p:grpSp>
          <p:nvGrpSpPr>
            <p:cNvPr id="47" name="Group 46">
              <a:extLst>
                <a:ext uri="{FF2B5EF4-FFF2-40B4-BE49-F238E27FC236}">
                  <a16:creationId xmlns:a16="http://schemas.microsoft.com/office/drawing/2014/main" id="{D5403DE2-EB88-1E45-9405-6265E4ED4018}"/>
                </a:ext>
              </a:extLst>
            </p:cNvPr>
            <p:cNvGrpSpPr/>
            <p:nvPr/>
          </p:nvGrpSpPr>
          <p:grpSpPr>
            <a:xfrm>
              <a:off x="3283889" y="966692"/>
              <a:ext cx="2516514" cy="1326565"/>
              <a:chOff x="3283889" y="966692"/>
              <a:chExt cx="2516514" cy="1326565"/>
            </a:xfrm>
          </p:grpSpPr>
          <p:grpSp>
            <p:nvGrpSpPr>
              <p:cNvPr id="49" name="Group 48">
                <a:extLst>
                  <a:ext uri="{FF2B5EF4-FFF2-40B4-BE49-F238E27FC236}">
                    <a16:creationId xmlns:a16="http://schemas.microsoft.com/office/drawing/2014/main" id="{EC736F18-2574-1641-8174-3E10C8B6C267}"/>
                  </a:ext>
                </a:extLst>
              </p:cNvPr>
              <p:cNvGrpSpPr/>
              <p:nvPr/>
            </p:nvGrpSpPr>
            <p:grpSpPr>
              <a:xfrm>
                <a:off x="3283889" y="966692"/>
                <a:ext cx="2516514" cy="1326565"/>
                <a:chOff x="3283889" y="966692"/>
                <a:chExt cx="2516514" cy="1326565"/>
              </a:xfrm>
            </p:grpSpPr>
            <p:pic>
              <p:nvPicPr>
                <p:cNvPr id="51" name="Picture 50">
                  <a:extLst>
                    <a:ext uri="{FF2B5EF4-FFF2-40B4-BE49-F238E27FC236}">
                      <a16:creationId xmlns:a16="http://schemas.microsoft.com/office/drawing/2014/main" id="{7BE075E0-33F6-8F4A-9219-FCADC3E89271}"/>
                    </a:ext>
                  </a:extLst>
                </p:cNvPr>
                <p:cNvPicPr>
                  <a:picLocks noChangeAspect="1"/>
                </p:cNvPicPr>
                <p:nvPr/>
              </p:nvPicPr>
              <p:blipFill rotWithShape="1">
                <a:blip r:embed="rId3"/>
                <a:srcRect l="69548" t="233" r="4116" b="65243"/>
                <a:stretch/>
              </p:blipFill>
              <p:spPr>
                <a:xfrm>
                  <a:off x="4494633" y="966692"/>
                  <a:ext cx="1305770" cy="1326565"/>
                </a:xfrm>
                <a:prstGeom prst="rect">
                  <a:avLst/>
                </a:prstGeom>
              </p:spPr>
            </p:pic>
            <p:sp>
              <p:nvSpPr>
                <p:cNvPr id="52" name="Oval 51">
                  <a:extLst>
                    <a:ext uri="{FF2B5EF4-FFF2-40B4-BE49-F238E27FC236}">
                      <a16:creationId xmlns:a16="http://schemas.microsoft.com/office/drawing/2014/main" id="{9EC9B4C3-8FFE-6644-8EC0-EBCAA24AE0D0}"/>
                    </a:ext>
                  </a:extLst>
                </p:cNvPr>
                <p:cNvSpPr/>
                <p:nvPr/>
              </p:nvSpPr>
              <p:spPr>
                <a:xfrm>
                  <a:off x="3283889" y="1717482"/>
                  <a:ext cx="341906" cy="206734"/>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50" name="Oval 49">
                <a:extLst>
                  <a:ext uri="{FF2B5EF4-FFF2-40B4-BE49-F238E27FC236}">
                    <a16:creationId xmlns:a16="http://schemas.microsoft.com/office/drawing/2014/main" id="{0BE3ECBE-B9AA-6248-8C33-1C6B3C4E64D2}"/>
                  </a:ext>
                </a:extLst>
              </p:cNvPr>
              <p:cNvSpPr/>
              <p:nvPr/>
            </p:nvSpPr>
            <p:spPr>
              <a:xfrm>
                <a:off x="3331597" y="1296063"/>
                <a:ext cx="421419" cy="23853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48" name="Oval 47">
              <a:extLst>
                <a:ext uri="{FF2B5EF4-FFF2-40B4-BE49-F238E27FC236}">
                  <a16:creationId xmlns:a16="http://schemas.microsoft.com/office/drawing/2014/main" id="{407C7697-6AFA-DD43-9E8F-7CF96C0E9263}"/>
                </a:ext>
              </a:extLst>
            </p:cNvPr>
            <p:cNvSpPr/>
            <p:nvPr/>
          </p:nvSpPr>
          <p:spPr>
            <a:xfrm>
              <a:off x="1295400" y="966692"/>
              <a:ext cx="421419" cy="3293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1714C0FF-15D8-F047-9BC9-11A69E9B8F80}"/>
              </a:ext>
            </a:extLst>
          </p:cNvPr>
          <p:cNvGrpSpPr/>
          <p:nvPr/>
        </p:nvGrpSpPr>
        <p:grpSpPr>
          <a:xfrm>
            <a:off x="1057596" y="966692"/>
            <a:ext cx="2695420" cy="2252593"/>
            <a:chOff x="1057596" y="966692"/>
            <a:chExt cx="2695420" cy="2252593"/>
          </a:xfrm>
        </p:grpSpPr>
        <p:grpSp>
          <p:nvGrpSpPr>
            <p:cNvPr id="54" name="Group 53">
              <a:extLst>
                <a:ext uri="{FF2B5EF4-FFF2-40B4-BE49-F238E27FC236}">
                  <a16:creationId xmlns:a16="http://schemas.microsoft.com/office/drawing/2014/main" id="{C3EB78C6-5912-7A4E-A833-4ADD5C9D0415}"/>
                </a:ext>
              </a:extLst>
            </p:cNvPr>
            <p:cNvGrpSpPr/>
            <p:nvPr/>
          </p:nvGrpSpPr>
          <p:grpSpPr>
            <a:xfrm>
              <a:off x="1057596" y="1296063"/>
              <a:ext cx="2695420" cy="1923222"/>
              <a:chOff x="1057596" y="1296063"/>
              <a:chExt cx="2695420" cy="1923222"/>
            </a:xfrm>
          </p:grpSpPr>
          <p:grpSp>
            <p:nvGrpSpPr>
              <p:cNvPr id="56" name="Group 55">
                <a:extLst>
                  <a:ext uri="{FF2B5EF4-FFF2-40B4-BE49-F238E27FC236}">
                    <a16:creationId xmlns:a16="http://schemas.microsoft.com/office/drawing/2014/main" id="{384FCEB4-0418-0B44-9F80-23904822CBED}"/>
                  </a:ext>
                </a:extLst>
              </p:cNvPr>
              <p:cNvGrpSpPr/>
              <p:nvPr/>
            </p:nvGrpSpPr>
            <p:grpSpPr>
              <a:xfrm>
                <a:off x="1057596" y="1717482"/>
                <a:ext cx="2568199" cy="1501803"/>
                <a:chOff x="1057596" y="1717482"/>
                <a:chExt cx="2568199" cy="1501803"/>
              </a:xfrm>
            </p:grpSpPr>
            <p:pic>
              <p:nvPicPr>
                <p:cNvPr id="58" name="Picture 57">
                  <a:extLst>
                    <a:ext uri="{FF2B5EF4-FFF2-40B4-BE49-F238E27FC236}">
                      <a16:creationId xmlns:a16="http://schemas.microsoft.com/office/drawing/2014/main" id="{1DDEEC5D-FC5A-8C4C-973D-BCC37BC2582D}"/>
                    </a:ext>
                  </a:extLst>
                </p:cNvPr>
                <p:cNvPicPr>
                  <a:picLocks noChangeAspect="1"/>
                </p:cNvPicPr>
                <p:nvPr/>
              </p:nvPicPr>
              <p:blipFill rotWithShape="1">
                <a:blip r:embed="rId3"/>
                <a:srcRect l="224" t="34591" r="77195" b="41143"/>
                <a:stretch/>
              </p:blipFill>
              <p:spPr>
                <a:xfrm>
                  <a:off x="1057596" y="2286882"/>
                  <a:ext cx="1119547" cy="932403"/>
                </a:xfrm>
                <a:prstGeom prst="rect">
                  <a:avLst/>
                </a:prstGeom>
              </p:spPr>
            </p:pic>
            <p:sp>
              <p:nvSpPr>
                <p:cNvPr id="59" name="Oval 58">
                  <a:extLst>
                    <a:ext uri="{FF2B5EF4-FFF2-40B4-BE49-F238E27FC236}">
                      <a16:creationId xmlns:a16="http://schemas.microsoft.com/office/drawing/2014/main" id="{BC8727D3-09E9-BD44-8D5F-66D1C707C833}"/>
                    </a:ext>
                  </a:extLst>
                </p:cNvPr>
                <p:cNvSpPr/>
                <p:nvPr/>
              </p:nvSpPr>
              <p:spPr>
                <a:xfrm>
                  <a:off x="3283889" y="1717482"/>
                  <a:ext cx="341906" cy="206734"/>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57" name="Oval 56">
                <a:extLst>
                  <a:ext uri="{FF2B5EF4-FFF2-40B4-BE49-F238E27FC236}">
                    <a16:creationId xmlns:a16="http://schemas.microsoft.com/office/drawing/2014/main" id="{F34CE298-8421-2449-B802-9063D5799098}"/>
                  </a:ext>
                </a:extLst>
              </p:cNvPr>
              <p:cNvSpPr/>
              <p:nvPr/>
            </p:nvSpPr>
            <p:spPr>
              <a:xfrm>
                <a:off x="3331597" y="1296063"/>
                <a:ext cx="421419" cy="23853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55" name="Oval 54">
              <a:extLst>
                <a:ext uri="{FF2B5EF4-FFF2-40B4-BE49-F238E27FC236}">
                  <a16:creationId xmlns:a16="http://schemas.microsoft.com/office/drawing/2014/main" id="{E68CB97C-B818-9049-BC8E-FB11A3F94F75}"/>
                </a:ext>
              </a:extLst>
            </p:cNvPr>
            <p:cNvSpPr/>
            <p:nvPr/>
          </p:nvSpPr>
          <p:spPr>
            <a:xfrm>
              <a:off x="1295400" y="966692"/>
              <a:ext cx="421419" cy="3293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09F7AA45-DF50-8D46-ACDF-E5FACEAAB0FE}"/>
              </a:ext>
            </a:extLst>
          </p:cNvPr>
          <p:cNvGrpSpPr/>
          <p:nvPr/>
        </p:nvGrpSpPr>
        <p:grpSpPr>
          <a:xfrm>
            <a:off x="1057596" y="966692"/>
            <a:ext cx="2695420" cy="3099815"/>
            <a:chOff x="1057596" y="966692"/>
            <a:chExt cx="2695420" cy="3099815"/>
          </a:xfrm>
        </p:grpSpPr>
        <p:grpSp>
          <p:nvGrpSpPr>
            <p:cNvPr id="61" name="Group 60">
              <a:extLst>
                <a:ext uri="{FF2B5EF4-FFF2-40B4-BE49-F238E27FC236}">
                  <a16:creationId xmlns:a16="http://schemas.microsoft.com/office/drawing/2014/main" id="{0F066C17-16E1-7F4E-B9A5-DD61AC398CA8}"/>
                </a:ext>
              </a:extLst>
            </p:cNvPr>
            <p:cNvGrpSpPr/>
            <p:nvPr/>
          </p:nvGrpSpPr>
          <p:grpSpPr>
            <a:xfrm>
              <a:off x="1057596" y="1296063"/>
              <a:ext cx="2695420" cy="2770444"/>
              <a:chOff x="1057596" y="1296063"/>
              <a:chExt cx="2695420" cy="2770444"/>
            </a:xfrm>
          </p:grpSpPr>
          <p:grpSp>
            <p:nvGrpSpPr>
              <p:cNvPr id="63" name="Group 62">
                <a:extLst>
                  <a:ext uri="{FF2B5EF4-FFF2-40B4-BE49-F238E27FC236}">
                    <a16:creationId xmlns:a16="http://schemas.microsoft.com/office/drawing/2014/main" id="{E19FBC16-3AF7-B540-95EB-E29A54C64176}"/>
                  </a:ext>
                </a:extLst>
              </p:cNvPr>
              <p:cNvGrpSpPr/>
              <p:nvPr/>
            </p:nvGrpSpPr>
            <p:grpSpPr>
              <a:xfrm>
                <a:off x="1057596" y="1717482"/>
                <a:ext cx="2568199" cy="2349025"/>
                <a:chOff x="1057596" y="1717482"/>
                <a:chExt cx="2568199" cy="2349025"/>
              </a:xfrm>
            </p:grpSpPr>
            <p:pic>
              <p:nvPicPr>
                <p:cNvPr id="65" name="Picture 64">
                  <a:extLst>
                    <a:ext uri="{FF2B5EF4-FFF2-40B4-BE49-F238E27FC236}">
                      <a16:creationId xmlns:a16="http://schemas.microsoft.com/office/drawing/2014/main" id="{9EAB210D-512D-964A-97B1-C04CBB5BE108}"/>
                    </a:ext>
                  </a:extLst>
                </p:cNvPr>
                <p:cNvPicPr>
                  <a:picLocks noChangeAspect="1"/>
                </p:cNvPicPr>
                <p:nvPr/>
              </p:nvPicPr>
              <p:blipFill rotWithShape="1">
                <a:blip r:embed="rId3"/>
                <a:srcRect l="224" t="55910" r="66949" b="19094"/>
                <a:stretch/>
              </p:blipFill>
              <p:spPr>
                <a:xfrm>
                  <a:off x="1057596" y="3106056"/>
                  <a:ext cx="1627547" cy="960451"/>
                </a:xfrm>
                <a:prstGeom prst="rect">
                  <a:avLst/>
                </a:prstGeom>
              </p:spPr>
            </p:pic>
            <p:sp>
              <p:nvSpPr>
                <p:cNvPr id="66" name="Oval 65">
                  <a:extLst>
                    <a:ext uri="{FF2B5EF4-FFF2-40B4-BE49-F238E27FC236}">
                      <a16:creationId xmlns:a16="http://schemas.microsoft.com/office/drawing/2014/main" id="{A1F38F61-3973-8248-B72D-1E9BE114787B}"/>
                    </a:ext>
                  </a:extLst>
                </p:cNvPr>
                <p:cNvSpPr/>
                <p:nvPr/>
              </p:nvSpPr>
              <p:spPr>
                <a:xfrm>
                  <a:off x="3283889" y="1717482"/>
                  <a:ext cx="341906" cy="206734"/>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64" name="Oval 63">
                <a:extLst>
                  <a:ext uri="{FF2B5EF4-FFF2-40B4-BE49-F238E27FC236}">
                    <a16:creationId xmlns:a16="http://schemas.microsoft.com/office/drawing/2014/main" id="{A128DC6C-32FE-4849-B768-817CE2615FE8}"/>
                  </a:ext>
                </a:extLst>
              </p:cNvPr>
              <p:cNvSpPr/>
              <p:nvPr/>
            </p:nvSpPr>
            <p:spPr>
              <a:xfrm>
                <a:off x="3331597" y="1296063"/>
                <a:ext cx="421419" cy="23853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62" name="Oval 61">
              <a:extLst>
                <a:ext uri="{FF2B5EF4-FFF2-40B4-BE49-F238E27FC236}">
                  <a16:creationId xmlns:a16="http://schemas.microsoft.com/office/drawing/2014/main" id="{AB8AFD68-4B4F-8A47-A6D9-B2941D4D25AB}"/>
                </a:ext>
              </a:extLst>
            </p:cNvPr>
            <p:cNvSpPr/>
            <p:nvPr/>
          </p:nvSpPr>
          <p:spPr>
            <a:xfrm>
              <a:off x="1295400" y="966692"/>
              <a:ext cx="421419" cy="3293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7" name="Picture 66">
            <a:extLst>
              <a:ext uri="{FF2B5EF4-FFF2-40B4-BE49-F238E27FC236}">
                <a16:creationId xmlns:a16="http://schemas.microsoft.com/office/drawing/2014/main" id="{7C08472B-928D-AB4A-8CFE-DD1F4683A9A6}"/>
              </a:ext>
            </a:extLst>
          </p:cNvPr>
          <p:cNvPicPr>
            <a:picLocks noChangeAspect="1"/>
          </p:cNvPicPr>
          <p:nvPr/>
        </p:nvPicPr>
        <p:blipFill rotWithShape="1">
          <a:blip r:embed="rId3"/>
          <a:srcRect l="62326" t="31735" r="4115" b="19094"/>
          <a:stretch/>
        </p:blipFill>
        <p:spPr>
          <a:xfrm>
            <a:off x="4136571" y="2177142"/>
            <a:ext cx="1663832" cy="1889365"/>
          </a:xfrm>
          <a:prstGeom prst="rect">
            <a:avLst/>
          </a:prstGeom>
        </p:spPr>
      </p:pic>
    </p:spTree>
    <p:extLst>
      <p:ext uri="{BB962C8B-B14F-4D97-AF65-F5344CB8AC3E}">
        <p14:creationId xmlns:p14="http://schemas.microsoft.com/office/powerpoint/2010/main" val="236232781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B15B-58B3-C948-8DC4-A046BD89C7FD}"/>
              </a:ext>
            </a:extLst>
          </p:cNvPr>
          <p:cNvSpPr>
            <a:spLocks noGrp="1"/>
          </p:cNvSpPr>
          <p:nvPr>
            <p:ph type="title"/>
          </p:nvPr>
        </p:nvSpPr>
        <p:spPr/>
        <p:txBody>
          <a:bodyPr>
            <a:normAutofit fontScale="90000"/>
          </a:bodyPr>
          <a:lstStyle/>
          <a:p>
            <a:r>
              <a:rPr lang="en-US" dirty="0"/>
              <a:t>Model applied to Kyle’s narrative</a:t>
            </a:r>
          </a:p>
        </p:txBody>
      </p:sp>
      <p:sp>
        <p:nvSpPr>
          <p:cNvPr id="4" name="Google Shape;137;p26">
            <a:extLst>
              <a:ext uri="{FF2B5EF4-FFF2-40B4-BE49-F238E27FC236}">
                <a16:creationId xmlns:a16="http://schemas.microsoft.com/office/drawing/2014/main" id="{58D62B1B-CA96-FE4B-B348-A2F6DA3FECD7}"/>
              </a:ext>
            </a:extLst>
          </p:cNvPr>
          <p:cNvSpPr/>
          <p:nvPr/>
        </p:nvSpPr>
        <p:spPr>
          <a:xfrm>
            <a:off x="587619" y="2880767"/>
            <a:ext cx="667911" cy="642723"/>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dirty="0"/>
          </a:p>
        </p:txBody>
      </p:sp>
      <p:sp>
        <p:nvSpPr>
          <p:cNvPr id="8" name="Google Shape;137;p26">
            <a:extLst>
              <a:ext uri="{FF2B5EF4-FFF2-40B4-BE49-F238E27FC236}">
                <a16:creationId xmlns:a16="http://schemas.microsoft.com/office/drawing/2014/main" id="{EAB199BA-B01D-6A4D-8936-7BC0B4D15829}"/>
              </a:ext>
            </a:extLst>
          </p:cNvPr>
          <p:cNvSpPr/>
          <p:nvPr/>
        </p:nvSpPr>
        <p:spPr>
          <a:xfrm>
            <a:off x="2485603" y="3686431"/>
            <a:ext cx="667911" cy="642723"/>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 name="Google Shape;137;p26">
            <a:extLst>
              <a:ext uri="{FF2B5EF4-FFF2-40B4-BE49-F238E27FC236}">
                <a16:creationId xmlns:a16="http://schemas.microsoft.com/office/drawing/2014/main" id="{0686D759-0908-5044-9312-314BB1652D27}"/>
              </a:ext>
            </a:extLst>
          </p:cNvPr>
          <p:cNvSpPr/>
          <p:nvPr/>
        </p:nvSpPr>
        <p:spPr>
          <a:xfrm>
            <a:off x="4261241" y="4086082"/>
            <a:ext cx="667911" cy="642723"/>
          </a:xfrm>
          <a:prstGeom prst="ellipse">
            <a:avLst/>
          </a:prstGeom>
          <a:solidFill>
            <a:schemeClr val="bg1">
              <a:lumMod val="65000"/>
            </a:schemeClr>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bg1">
                  <a:lumMod val="65000"/>
                </a:schemeClr>
              </a:solidFill>
            </a:endParaRPr>
          </a:p>
        </p:txBody>
      </p:sp>
      <p:sp>
        <p:nvSpPr>
          <p:cNvPr id="11" name="Google Shape;138;p26">
            <a:extLst>
              <a:ext uri="{FF2B5EF4-FFF2-40B4-BE49-F238E27FC236}">
                <a16:creationId xmlns:a16="http://schemas.microsoft.com/office/drawing/2014/main" id="{87F326DE-3722-AB46-B1E0-4D2D96D92AA0}"/>
              </a:ext>
            </a:extLst>
          </p:cNvPr>
          <p:cNvSpPr txBox="1"/>
          <p:nvPr/>
        </p:nvSpPr>
        <p:spPr>
          <a:xfrm>
            <a:off x="222759" y="3527566"/>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1"/>
                </a:solidFill>
                <a:latin typeface="Gill Sans MT" panose="020B0502020104020203" pitchFamily="34" charset="77"/>
              </a:rPr>
              <a:t>Contextual Conditions:</a:t>
            </a:r>
          </a:p>
          <a:p>
            <a:pPr algn="ctr"/>
            <a:r>
              <a:rPr lang="en-US" sz="800" dirty="0">
                <a:solidFill>
                  <a:schemeClr val="tx1"/>
                </a:solidFill>
                <a:latin typeface="Gill Sans MT" panose="020B0502020104020203" pitchFamily="34" charset="77"/>
              </a:rPr>
              <a:t>Age</a:t>
            </a:r>
          </a:p>
          <a:p>
            <a:pPr algn="ctr"/>
            <a:r>
              <a:rPr lang="en-US" sz="800" dirty="0">
                <a:solidFill>
                  <a:schemeClr val="tx1"/>
                </a:solidFill>
                <a:latin typeface="Gill Sans MT" panose="020B0502020104020203" pitchFamily="34" charset="77"/>
              </a:rPr>
              <a:t>Class</a:t>
            </a:r>
          </a:p>
          <a:p>
            <a:pPr algn="ctr"/>
            <a:r>
              <a:rPr lang="en-US" sz="800" dirty="0">
                <a:solidFill>
                  <a:schemeClr val="tx1"/>
                </a:solidFill>
                <a:latin typeface="Gill Sans MT" panose="020B0502020104020203" pitchFamily="34" charset="77"/>
              </a:rPr>
              <a:t>Education</a:t>
            </a:r>
          </a:p>
          <a:p>
            <a:pPr algn="ctr"/>
            <a:r>
              <a:rPr lang="en-US" sz="800" dirty="0">
                <a:solidFill>
                  <a:schemeClr val="tx1"/>
                </a:solidFill>
                <a:latin typeface="Gill Sans MT" panose="020B0502020104020203" pitchFamily="34" charset="77"/>
              </a:rPr>
              <a:t>Gender identity</a:t>
            </a:r>
          </a:p>
          <a:p>
            <a:pPr algn="ctr"/>
            <a:r>
              <a:rPr lang="en-US" sz="800" dirty="0">
                <a:solidFill>
                  <a:schemeClr val="tx1"/>
                </a:solidFill>
                <a:latin typeface="Gill Sans MT" panose="020B0502020104020203" pitchFamily="34" charset="77"/>
              </a:rPr>
              <a:t>Sexuality</a:t>
            </a:r>
          </a:p>
          <a:p>
            <a:pPr algn="ctr"/>
            <a:endParaRPr dirty="0">
              <a:solidFill>
                <a:schemeClr val="tx1"/>
              </a:solidFill>
              <a:latin typeface="Gill Sans MT" panose="020B0502020104020203" pitchFamily="34" charset="77"/>
            </a:endParaRPr>
          </a:p>
        </p:txBody>
      </p:sp>
      <p:sp>
        <p:nvSpPr>
          <p:cNvPr id="12" name="Google Shape;138;p26">
            <a:extLst>
              <a:ext uri="{FF2B5EF4-FFF2-40B4-BE49-F238E27FC236}">
                <a16:creationId xmlns:a16="http://schemas.microsoft.com/office/drawing/2014/main" id="{1BCE7DAF-B1B1-AF4E-B3EC-83B2294C4915}"/>
              </a:ext>
            </a:extLst>
          </p:cNvPr>
          <p:cNvSpPr txBox="1"/>
          <p:nvPr/>
        </p:nvSpPr>
        <p:spPr>
          <a:xfrm>
            <a:off x="2170706" y="4304071"/>
            <a:ext cx="1395787"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3"/>
                </a:solidFill>
                <a:latin typeface="Gill Sans MT" panose="020B0502020104020203" pitchFamily="34" charset="77"/>
              </a:rPr>
              <a:t>Barriers:</a:t>
            </a:r>
          </a:p>
          <a:p>
            <a:pPr algn="ctr"/>
            <a:r>
              <a:rPr lang="en-US" sz="800" dirty="0">
                <a:latin typeface="Gill Sans MT" panose="020B0502020104020203" pitchFamily="34" charset="77"/>
              </a:rPr>
              <a:t>Medical</a:t>
            </a:r>
          </a:p>
          <a:p>
            <a:pPr algn="ctr"/>
            <a:r>
              <a:rPr lang="en-US" sz="800" dirty="0">
                <a:latin typeface="Gill Sans MT" panose="020B0502020104020203" pitchFamily="34" charset="77"/>
              </a:rPr>
              <a:t>Research</a:t>
            </a:r>
          </a:p>
        </p:txBody>
      </p:sp>
      <p:sp>
        <p:nvSpPr>
          <p:cNvPr id="19" name="Google Shape;138;p26">
            <a:extLst>
              <a:ext uri="{FF2B5EF4-FFF2-40B4-BE49-F238E27FC236}">
                <a16:creationId xmlns:a16="http://schemas.microsoft.com/office/drawing/2014/main" id="{23C8A81D-F0D4-D348-9641-112DFBE91176}"/>
              </a:ext>
            </a:extLst>
          </p:cNvPr>
          <p:cNvSpPr txBox="1"/>
          <p:nvPr/>
        </p:nvSpPr>
        <p:spPr>
          <a:xfrm>
            <a:off x="4969563" y="4007792"/>
            <a:ext cx="1771650" cy="457353"/>
          </a:xfrm>
          <a:prstGeom prst="rect">
            <a:avLst/>
          </a:prstGeom>
          <a:noFill/>
          <a:ln>
            <a:noFill/>
          </a:ln>
        </p:spPr>
        <p:txBody>
          <a:bodyPr spcFirstLastPara="1" wrap="square" lIns="68569" tIns="68569" rIns="68569" bIns="68569" anchor="t" anchorCtr="0">
            <a:noAutofit/>
          </a:bodyPr>
          <a:lstStyle/>
          <a:p>
            <a:r>
              <a:rPr lang="en-US" dirty="0">
                <a:solidFill>
                  <a:schemeClr val="bg1">
                    <a:lumMod val="65000"/>
                  </a:schemeClr>
                </a:solidFill>
                <a:latin typeface="Gill Sans MT" panose="020B0502020104020203" pitchFamily="34" charset="77"/>
              </a:rPr>
              <a:t>Community defensive:</a:t>
            </a:r>
          </a:p>
          <a:p>
            <a:r>
              <a:rPr lang="en-US" sz="800" dirty="0">
                <a:latin typeface="Gill Sans MT" panose="020B0502020104020203" pitchFamily="34" charset="77"/>
              </a:rPr>
              <a:t>Avoiding</a:t>
            </a:r>
          </a:p>
          <a:p>
            <a:r>
              <a:rPr lang="en-US" sz="800" dirty="0">
                <a:latin typeface="Gill Sans MT" panose="020B0502020104020203" pitchFamily="34" charset="77"/>
              </a:rPr>
              <a:t>Use</a:t>
            </a:r>
          </a:p>
          <a:p>
            <a:r>
              <a:rPr lang="en-US" sz="800" dirty="0">
                <a:latin typeface="Gill Sans MT" panose="020B0502020104020203" pitchFamily="34" charset="77"/>
              </a:rPr>
              <a:t>Sharing (Word of mouth)</a:t>
            </a:r>
          </a:p>
        </p:txBody>
      </p:sp>
      <p:cxnSp>
        <p:nvCxnSpPr>
          <p:cNvPr id="63" name="Straight Arrow Connector 62">
            <a:extLst>
              <a:ext uri="{FF2B5EF4-FFF2-40B4-BE49-F238E27FC236}">
                <a16:creationId xmlns:a16="http://schemas.microsoft.com/office/drawing/2014/main" id="{D8286356-CF0C-CB45-B1E1-76115A829227}"/>
              </a:ext>
            </a:extLst>
          </p:cNvPr>
          <p:cNvCxnSpPr>
            <a:stCxn id="8" idx="6"/>
            <a:endCxn id="10" idx="2"/>
          </p:cNvCxnSpPr>
          <p:nvPr/>
        </p:nvCxnSpPr>
        <p:spPr>
          <a:xfrm>
            <a:off x="3153514" y="4007793"/>
            <a:ext cx="1107727" cy="399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001AE89-AD05-D24E-A1A9-BC349D213F3A}"/>
              </a:ext>
            </a:extLst>
          </p:cNvPr>
          <p:cNvCxnSpPr>
            <a:stCxn id="4" idx="6"/>
            <a:endCxn id="8" idx="2"/>
          </p:cNvCxnSpPr>
          <p:nvPr/>
        </p:nvCxnSpPr>
        <p:spPr>
          <a:xfrm>
            <a:off x="1255530" y="3202129"/>
            <a:ext cx="1230073" cy="805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Google Shape;137;p26">
            <a:extLst>
              <a:ext uri="{FF2B5EF4-FFF2-40B4-BE49-F238E27FC236}">
                <a16:creationId xmlns:a16="http://schemas.microsoft.com/office/drawing/2014/main" id="{92A7AD17-9A7A-2B47-A547-F757BFA308E6}"/>
              </a:ext>
            </a:extLst>
          </p:cNvPr>
          <p:cNvSpPr/>
          <p:nvPr/>
        </p:nvSpPr>
        <p:spPr>
          <a:xfrm>
            <a:off x="2485603" y="2133262"/>
            <a:ext cx="667911" cy="642723"/>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1" name="Google Shape;137;p26">
            <a:extLst>
              <a:ext uri="{FF2B5EF4-FFF2-40B4-BE49-F238E27FC236}">
                <a16:creationId xmlns:a16="http://schemas.microsoft.com/office/drawing/2014/main" id="{A7C3C7FD-26C5-F048-98A4-360147D8148E}"/>
              </a:ext>
            </a:extLst>
          </p:cNvPr>
          <p:cNvSpPr/>
          <p:nvPr/>
        </p:nvSpPr>
        <p:spPr>
          <a:xfrm>
            <a:off x="4261241" y="1789134"/>
            <a:ext cx="667911" cy="642723"/>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accent4"/>
              </a:solidFill>
            </a:endParaRPr>
          </a:p>
        </p:txBody>
      </p:sp>
      <p:sp>
        <p:nvSpPr>
          <p:cNvPr id="32" name="Google Shape;137;p26">
            <a:extLst>
              <a:ext uri="{FF2B5EF4-FFF2-40B4-BE49-F238E27FC236}">
                <a16:creationId xmlns:a16="http://schemas.microsoft.com/office/drawing/2014/main" id="{F67FB319-F75E-6741-B607-7D66ECD60EA5}"/>
              </a:ext>
            </a:extLst>
          </p:cNvPr>
          <p:cNvSpPr/>
          <p:nvPr/>
        </p:nvSpPr>
        <p:spPr>
          <a:xfrm>
            <a:off x="4261241" y="2554783"/>
            <a:ext cx="667911" cy="642723"/>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3" name="Google Shape;137;p26">
            <a:extLst>
              <a:ext uri="{FF2B5EF4-FFF2-40B4-BE49-F238E27FC236}">
                <a16:creationId xmlns:a16="http://schemas.microsoft.com/office/drawing/2014/main" id="{959FD50D-AF1A-074D-BF0C-15E0A88AB843}"/>
              </a:ext>
            </a:extLst>
          </p:cNvPr>
          <p:cNvSpPr/>
          <p:nvPr/>
        </p:nvSpPr>
        <p:spPr>
          <a:xfrm>
            <a:off x="4261241" y="3320432"/>
            <a:ext cx="667911" cy="642723"/>
          </a:xfrm>
          <a:prstGeom prst="ellipse">
            <a:avLst/>
          </a:prstGeom>
          <a:solidFill>
            <a:schemeClr val="tx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 name="Google Shape;138;p26">
            <a:extLst>
              <a:ext uri="{FF2B5EF4-FFF2-40B4-BE49-F238E27FC236}">
                <a16:creationId xmlns:a16="http://schemas.microsoft.com/office/drawing/2014/main" id="{260BDB30-7AB7-FF49-9D27-365616AB3C76}"/>
              </a:ext>
            </a:extLst>
          </p:cNvPr>
          <p:cNvSpPr txBox="1"/>
          <p:nvPr/>
        </p:nvSpPr>
        <p:spPr>
          <a:xfrm>
            <a:off x="2104430" y="1814517"/>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2"/>
                </a:solidFill>
                <a:latin typeface="Gill Sans MT" panose="020B0502020104020203" pitchFamily="34" charset="77"/>
              </a:rPr>
              <a:t>Risks</a:t>
            </a:r>
            <a:endParaRPr dirty="0">
              <a:solidFill>
                <a:schemeClr val="accent2"/>
              </a:solidFill>
              <a:latin typeface="Gill Sans MT" panose="020B0502020104020203" pitchFamily="34" charset="77"/>
            </a:endParaRPr>
          </a:p>
        </p:txBody>
      </p:sp>
      <p:sp>
        <p:nvSpPr>
          <p:cNvPr id="35" name="Google Shape;138;p26">
            <a:extLst>
              <a:ext uri="{FF2B5EF4-FFF2-40B4-BE49-F238E27FC236}">
                <a16:creationId xmlns:a16="http://schemas.microsoft.com/office/drawing/2014/main" id="{AA8F2413-8AA8-404D-B920-F318F85EAB5C}"/>
              </a:ext>
            </a:extLst>
          </p:cNvPr>
          <p:cNvSpPr txBox="1"/>
          <p:nvPr/>
        </p:nvSpPr>
        <p:spPr>
          <a:xfrm>
            <a:off x="4969563" y="1928051"/>
            <a:ext cx="1191062" cy="457353"/>
          </a:xfrm>
          <a:prstGeom prst="rect">
            <a:avLst/>
          </a:prstGeom>
          <a:noFill/>
          <a:ln>
            <a:noFill/>
          </a:ln>
        </p:spPr>
        <p:txBody>
          <a:bodyPr spcFirstLastPara="1" wrap="square" lIns="68569" tIns="68569" rIns="68569" bIns="68569" anchor="t" anchorCtr="0">
            <a:noAutofit/>
          </a:bodyPr>
          <a:lstStyle/>
          <a:p>
            <a:r>
              <a:rPr lang="en-US" dirty="0">
                <a:solidFill>
                  <a:schemeClr val="accent4"/>
                </a:solidFill>
                <a:latin typeface="Gill Sans MT" panose="020B0502020104020203" pitchFamily="34" charset="77"/>
              </a:rPr>
              <a:t>Self protective</a:t>
            </a:r>
            <a:endParaRPr dirty="0">
              <a:solidFill>
                <a:schemeClr val="accent4"/>
              </a:solidFill>
              <a:latin typeface="Gill Sans MT" panose="020B0502020104020203" pitchFamily="34" charset="77"/>
            </a:endParaRPr>
          </a:p>
        </p:txBody>
      </p:sp>
      <p:sp>
        <p:nvSpPr>
          <p:cNvPr id="36" name="Google Shape;138;p26">
            <a:extLst>
              <a:ext uri="{FF2B5EF4-FFF2-40B4-BE49-F238E27FC236}">
                <a16:creationId xmlns:a16="http://schemas.microsoft.com/office/drawing/2014/main" id="{0144C288-76AC-C44B-B865-51428B2B1ED3}"/>
              </a:ext>
            </a:extLst>
          </p:cNvPr>
          <p:cNvSpPr txBox="1"/>
          <p:nvPr/>
        </p:nvSpPr>
        <p:spPr>
          <a:xfrm>
            <a:off x="4969563" y="2691127"/>
            <a:ext cx="1821073" cy="457353"/>
          </a:xfrm>
          <a:prstGeom prst="rect">
            <a:avLst/>
          </a:prstGeom>
          <a:noFill/>
          <a:ln>
            <a:noFill/>
          </a:ln>
        </p:spPr>
        <p:txBody>
          <a:bodyPr spcFirstLastPara="1" wrap="square" lIns="68569" tIns="68569" rIns="68569" bIns="68569" anchor="t" anchorCtr="0">
            <a:noAutofit/>
          </a:bodyPr>
          <a:lstStyle/>
          <a:p>
            <a:r>
              <a:rPr lang="en-US" dirty="0">
                <a:solidFill>
                  <a:schemeClr val="accent5"/>
                </a:solidFill>
                <a:latin typeface="Gill Sans MT" panose="020B0502020104020203" pitchFamily="34" charset="77"/>
              </a:rPr>
              <a:t>Community protective</a:t>
            </a:r>
            <a:endParaRPr dirty="0">
              <a:solidFill>
                <a:schemeClr val="accent5"/>
              </a:solidFill>
              <a:latin typeface="Gill Sans MT" panose="020B0502020104020203" pitchFamily="34" charset="77"/>
            </a:endParaRPr>
          </a:p>
        </p:txBody>
      </p:sp>
      <p:cxnSp>
        <p:nvCxnSpPr>
          <p:cNvPr id="37" name="Straight Arrow Connector 36">
            <a:extLst>
              <a:ext uri="{FF2B5EF4-FFF2-40B4-BE49-F238E27FC236}">
                <a16:creationId xmlns:a16="http://schemas.microsoft.com/office/drawing/2014/main" id="{D1C9AE49-3D88-4245-996F-6C1A23C5850B}"/>
              </a:ext>
            </a:extLst>
          </p:cNvPr>
          <p:cNvCxnSpPr/>
          <p:nvPr/>
        </p:nvCxnSpPr>
        <p:spPr>
          <a:xfrm>
            <a:off x="2815534" y="2763144"/>
            <a:ext cx="0" cy="91534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45F0246-979A-7844-AF48-99ED093B6488}"/>
              </a:ext>
            </a:extLst>
          </p:cNvPr>
          <p:cNvCxnSpPr>
            <a:stCxn id="31" idx="4"/>
            <a:endCxn id="32" idx="0"/>
          </p:cNvCxnSpPr>
          <p:nvPr/>
        </p:nvCxnSpPr>
        <p:spPr>
          <a:xfrm>
            <a:off x="4595197" y="2431857"/>
            <a:ext cx="0" cy="122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2BB838-F373-084E-A222-CDA98EDDE865}"/>
              </a:ext>
            </a:extLst>
          </p:cNvPr>
          <p:cNvCxnSpPr>
            <a:stCxn id="33" idx="4"/>
          </p:cNvCxnSpPr>
          <p:nvPr/>
        </p:nvCxnSpPr>
        <p:spPr>
          <a:xfrm>
            <a:off x="4595197" y="3963155"/>
            <a:ext cx="0" cy="122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Google Shape;138;p26">
            <a:extLst>
              <a:ext uri="{FF2B5EF4-FFF2-40B4-BE49-F238E27FC236}">
                <a16:creationId xmlns:a16="http://schemas.microsoft.com/office/drawing/2014/main" id="{D5AF3E43-EC8D-944E-9DCC-108ACF4CEEEC}"/>
              </a:ext>
            </a:extLst>
          </p:cNvPr>
          <p:cNvSpPr txBox="1"/>
          <p:nvPr/>
        </p:nvSpPr>
        <p:spPr>
          <a:xfrm>
            <a:off x="4969563" y="3454203"/>
            <a:ext cx="1123389" cy="457353"/>
          </a:xfrm>
          <a:prstGeom prst="rect">
            <a:avLst/>
          </a:prstGeom>
          <a:noFill/>
          <a:ln>
            <a:noFill/>
          </a:ln>
        </p:spPr>
        <p:txBody>
          <a:bodyPr spcFirstLastPara="1" wrap="square" lIns="68569" tIns="68569" rIns="68569" bIns="68569" anchor="t" anchorCtr="0">
            <a:noAutofit/>
          </a:bodyPr>
          <a:lstStyle/>
          <a:p>
            <a:r>
              <a:rPr lang="en-US" dirty="0">
                <a:solidFill>
                  <a:schemeClr val="tx1"/>
                </a:solidFill>
                <a:latin typeface="Gill Sans MT" panose="020B0502020104020203" pitchFamily="34" charset="77"/>
              </a:rPr>
              <a:t>Self defensive</a:t>
            </a:r>
            <a:endParaRPr dirty="0">
              <a:solidFill>
                <a:schemeClr val="tx1"/>
              </a:solidFill>
              <a:latin typeface="Gill Sans MT" panose="020B0502020104020203" pitchFamily="34" charset="77"/>
            </a:endParaRPr>
          </a:p>
        </p:txBody>
      </p:sp>
      <p:cxnSp>
        <p:nvCxnSpPr>
          <p:cNvPr id="41" name="Straight Arrow Connector 40">
            <a:extLst>
              <a:ext uri="{FF2B5EF4-FFF2-40B4-BE49-F238E27FC236}">
                <a16:creationId xmlns:a16="http://schemas.microsoft.com/office/drawing/2014/main" id="{C05AD6C0-2390-8645-BA56-FBDB82511BB2}"/>
              </a:ext>
            </a:extLst>
          </p:cNvPr>
          <p:cNvCxnSpPr>
            <a:stCxn id="30" idx="6"/>
            <a:endCxn id="31" idx="2"/>
          </p:cNvCxnSpPr>
          <p:nvPr/>
        </p:nvCxnSpPr>
        <p:spPr>
          <a:xfrm flipV="1">
            <a:off x="3153514" y="2110496"/>
            <a:ext cx="1107727" cy="344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784C4B0-5CD8-C849-BEE2-ED0E0E8DA4F0}"/>
              </a:ext>
            </a:extLst>
          </p:cNvPr>
          <p:cNvCxnSpPr>
            <a:endCxn id="33" idx="2"/>
          </p:cNvCxnSpPr>
          <p:nvPr/>
        </p:nvCxnSpPr>
        <p:spPr>
          <a:xfrm flipV="1">
            <a:off x="3153514" y="3641794"/>
            <a:ext cx="1107727" cy="365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631863C-EE0B-3549-81E7-EE9E3E2B7302}"/>
              </a:ext>
            </a:extLst>
          </p:cNvPr>
          <p:cNvCxnSpPr>
            <a:endCxn id="30" idx="2"/>
          </p:cNvCxnSpPr>
          <p:nvPr/>
        </p:nvCxnSpPr>
        <p:spPr>
          <a:xfrm flipV="1">
            <a:off x="1255530" y="2454624"/>
            <a:ext cx="1230073" cy="693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040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767" y="603250"/>
            <a:ext cx="5934466" cy="382670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83" y="726662"/>
            <a:ext cx="5750433" cy="35798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D97CDD-2EAD-8B4B-ABEB-66C0F91185D0}"/>
              </a:ext>
            </a:extLst>
          </p:cNvPr>
          <p:cNvPicPr>
            <a:picLocks noChangeAspect="1"/>
          </p:cNvPicPr>
          <p:nvPr/>
        </p:nvPicPr>
        <p:blipFill>
          <a:blip r:embed="rId3"/>
          <a:stretch>
            <a:fillRect/>
          </a:stretch>
        </p:blipFill>
        <p:spPr>
          <a:xfrm>
            <a:off x="1416132" y="966692"/>
            <a:ext cx="4025735" cy="3099816"/>
          </a:xfrm>
          <a:prstGeom prst="rect">
            <a:avLst/>
          </a:prstGeom>
        </p:spPr>
      </p:pic>
      <p:sp>
        <p:nvSpPr>
          <p:cNvPr id="6" name="Rectangle 5">
            <a:extLst>
              <a:ext uri="{FF2B5EF4-FFF2-40B4-BE49-F238E27FC236}">
                <a16:creationId xmlns:a16="http://schemas.microsoft.com/office/drawing/2014/main" id="{20726239-0E4E-DB4B-8F43-974F6E84984E}"/>
              </a:ext>
            </a:extLst>
          </p:cNvPr>
          <p:cNvSpPr/>
          <p:nvPr/>
        </p:nvSpPr>
        <p:spPr>
          <a:xfrm>
            <a:off x="461767" y="80030"/>
            <a:ext cx="5934466" cy="523220"/>
          </a:xfrm>
          <a:prstGeom prst="rect">
            <a:avLst/>
          </a:prstGeom>
        </p:spPr>
        <p:txBody>
          <a:bodyPr wrap="square">
            <a:spAutoFit/>
          </a:bodyPr>
          <a:lstStyle/>
          <a:p>
            <a:pPr algn="ctr"/>
            <a:r>
              <a:rPr lang="en-US" b="1" i="1" dirty="0">
                <a:solidFill>
                  <a:schemeClr val="tx1"/>
                </a:solidFill>
              </a:rPr>
              <a:t>Deb “lesbian minister from a very poor background” who leads a faith congregation</a:t>
            </a:r>
          </a:p>
        </p:txBody>
      </p:sp>
      <p:pic>
        <p:nvPicPr>
          <p:cNvPr id="7" name="Picture 6">
            <a:extLst>
              <a:ext uri="{FF2B5EF4-FFF2-40B4-BE49-F238E27FC236}">
                <a16:creationId xmlns:a16="http://schemas.microsoft.com/office/drawing/2014/main" id="{86957BB8-AEC7-DB4A-94D0-0DD1E6B820BF}"/>
              </a:ext>
            </a:extLst>
          </p:cNvPr>
          <p:cNvPicPr>
            <a:picLocks noChangeAspect="1"/>
          </p:cNvPicPr>
          <p:nvPr/>
        </p:nvPicPr>
        <p:blipFill rotWithShape="1">
          <a:blip r:embed="rId3"/>
          <a:srcRect l="8448" t="5155" r="59464" b="54396"/>
          <a:stretch/>
        </p:blipFill>
        <p:spPr>
          <a:xfrm>
            <a:off x="1756229" y="1126470"/>
            <a:ext cx="1291772" cy="1253873"/>
          </a:xfrm>
          <a:prstGeom prst="rect">
            <a:avLst/>
          </a:prstGeom>
        </p:spPr>
      </p:pic>
      <p:pic>
        <p:nvPicPr>
          <p:cNvPr id="8" name="Picture 7">
            <a:extLst>
              <a:ext uri="{FF2B5EF4-FFF2-40B4-BE49-F238E27FC236}">
                <a16:creationId xmlns:a16="http://schemas.microsoft.com/office/drawing/2014/main" id="{1E74FEC2-A1FC-1B42-B4BA-4DEEA9D431DF}"/>
              </a:ext>
            </a:extLst>
          </p:cNvPr>
          <p:cNvPicPr>
            <a:picLocks noChangeAspect="1"/>
          </p:cNvPicPr>
          <p:nvPr/>
        </p:nvPicPr>
        <p:blipFill rotWithShape="1">
          <a:blip r:embed="rId3"/>
          <a:srcRect l="5203" t="48414" r="56940" b="12255"/>
          <a:stretch/>
        </p:blipFill>
        <p:spPr>
          <a:xfrm>
            <a:off x="1625599" y="2467428"/>
            <a:ext cx="1524001" cy="1219201"/>
          </a:xfrm>
          <a:prstGeom prst="rect">
            <a:avLst/>
          </a:prstGeom>
        </p:spPr>
      </p:pic>
      <p:pic>
        <p:nvPicPr>
          <p:cNvPr id="10" name="Picture 9">
            <a:extLst>
              <a:ext uri="{FF2B5EF4-FFF2-40B4-BE49-F238E27FC236}">
                <a16:creationId xmlns:a16="http://schemas.microsoft.com/office/drawing/2014/main" id="{166D4ECF-BF52-8F49-A383-9489AFDA4865}"/>
              </a:ext>
            </a:extLst>
          </p:cNvPr>
          <p:cNvPicPr>
            <a:picLocks noChangeAspect="1"/>
          </p:cNvPicPr>
          <p:nvPr/>
        </p:nvPicPr>
        <p:blipFill rotWithShape="1">
          <a:blip r:embed="rId3"/>
          <a:srcRect l="57121" t="34367" r="15118" b="18342"/>
          <a:stretch/>
        </p:blipFill>
        <p:spPr>
          <a:xfrm>
            <a:off x="3715657" y="2032000"/>
            <a:ext cx="1117600" cy="1465943"/>
          </a:xfrm>
          <a:prstGeom prst="rect">
            <a:avLst/>
          </a:prstGeom>
        </p:spPr>
      </p:pic>
      <p:pic>
        <p:nvPicPr>
          <p:cNvPr id="12" name="Picture 11">
            <a:extLst>
              <a:ext uri="{FF2B5EF4-FFF2-40B4-BE49-F238E27FC236}">
                <a16:creationId xmlns:a16="http://schemas.microsoft.com/office/drawing/2014/main" id="{6F9EB530-926F-AF4F-B016-5A78B1D8D770}"/>
              </a:ext>
            </a:extLst>
          </p:cNvPr>
          <p:cNvPicPr>
            <a:picLocks noChangeAspect="1"/>
          </p:cNvPicPr>
          <p:nvPr/>
        </p:nvPicPr>
        <p:blipFill rotWithShape="1">
          <a:blip r:embed="rId3"/>
          <a:srcRect l="50000" r="13315" b="66102"/>
          <a:stretch/>
        </p:blipFill>
        <p:spPr>
          <a:xfrm>
            <a:off x="3429000" y="966692"/>
            <a:ext cx="1476829" cy="1050794"/>
          </a:xfrm>
          <a:prstGeom prst="rect">
            <a:avLst/>
          </a:prstGeom>
        </p:spPr>
      </p:pic>
    </p:spTree>
    <p:extLst>
      <p:ext uri="{BB962C8B-B14F-4D97-AF65-F5344CB8AC3E}">
        <p14:creationId xmlns:p14="http://schemas.microsoft.com/office/powerpoint/2010/main" val="136085596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B15B-58B3-C948-8DC4-A046BD89C7FD}"/>
              </a:ext>
            </a:extLst>
          </p:cNvPr>
          <p:cNvSpPr>
            <a:spLocks noGrp="1"/>
          </p:cNvSpPr>
          <p:nvPr>
            <p:ph type="title"/>
          </p:nvPr>
        </p:nvSpPr>
        <p:spPr/>
        <p:txBody>
          <a:bodyPr>
            <a:normAutofit fontScale="90000"/>
          </a:bodyPr>
          <a:lstStyle/>
          <a:p>
            <a:r>
              <a:rPr lang="en-US" dirty="0"/>
              <a:t>Model applied to Deb’s narrative</a:t>
            </a:r>
          </a:p>
        </p:txBody>
      </p:sp>
      <p:sp>
        <p:nvSpPr>
          <p:cNvPr id="4" name="Google Shape;137;p26">
            <a:extLst>
              <a:ext uri="{FF2B5EF4-FFF2-40B4-BE49-F238E27FC236}">
                <a16:creationId xmlns:a16="http://schemas.microsoft.com/office/drawing/2014/main" id="{58D62B1B-CA96-FE4B-B348-A2F6DA3FECD7}"/>
              </a:ext>
            </a:extLst>
          </p:cNvPr>
          <p:cNvSpPr/>
          <p:nvPr/>
        </p:nvSpPr>
        <p:spPr>
          <a:xfrm>
            <a:off x="587619" y="2880767"/>
            <a:ext cx="667911" cy="642723"/>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dirty="0"/>
          </a:p>
        </p:txBody>
      </p:sp>
      <p:sp>
        <p:nvSpPr>
          <p:cNvPr id="5" name="Google Shape;137;p26">
            <a:extLst>
              <a:ext uri="{FF2B5EF4-FFF2-40B4-BE49-F238E27FC236}">
                <a16:creationId xmlns:a16="http://schemas.microsoft.com/office/drawing/2014/main" id="{2E09F9A8-24D9-F447-A84B-54B24DF7D2DB}"/>
              </a:ext>
            </a:extLst>
          </p:cNvPr>
          <p:cNvSpPr/>
          <p:nvPr/>
        </p:nvSpPr>
        <p:spPr>
          <a:xfrm>
            <a:off x="2485603" y="2133262"/>
            <a:ext cx="667911" cy="642723"/>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6" name="Google Shape;137;p26">
            <a:extLst>
              <a:ext uri="{FF2B5EF4-FFF2-40B4-BE49-F238E27FC236}">
                <a16:creationId xmlns:a16="http://schemas.microsoft.com/office/drawing/2014/main" id="{60C7FD0B-98B2-284E-B998-BEC0C0AD57CA}"/>
              </a:ext>
            </a:extLst>
          </p:cNvPr>
          <p:cNvSpPr/>
          <p:nvPr/>
        </p:nvSpPr>
        <p:spPr>
          <a:xfrm>
            <a:off x="4261241" y="1789134"/>
            <a:ext cx="667911" cy="642723"/>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accent4"/>
              </a:solidFill>
            </a:endParaRPr>
          </a:p>
        </p:txBody>
      </p:sp>
      <p:sp>
        <p:nvSpPr>
          <p:cNvPr id="7" name="Google Shape;137;p26">
            <a:extLst>
              <a:ext uri="{FF2B5EF4-FFF2-40B4-BE49-F238E27FC236}">
                <a16:creationId xmlns:a16="http://schemas.microsoft.com/office/drawing/2014/main" id="{0FEF84CC-CF44-5B4E-834E-BF1F080AC472}"/>
              </a:ext>
            </a:extLst>
          </p:cNvPr>
          <p:cNvSpPr/>
          <p:nvPr/>
        </p:nvSpPr>
        <p:spPr>
          <a:xfrm>
            <a:off x="4261241" y="2554783"/>
            <a:ext cx="667911" cy="642723"/>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8" name="Google Shape;137;p26">
            <a:extLst>
              <a:ext uri="{FF2B5EF4-FFF2-40B4-BE49-F238E27FC236}">
                <a16:creationId xmlns:a16="http://schemas.microsoft.com/office/drawing/2014/main" id="{EAB199BA-B01D-6A4D-8936-7BC0B4D15829}"/>
              </a:ext>
            </a:extLst>
          </p:cNvPr>
          <p:cNvSpPr/>
          <p:nvPr/>
        </p:nvSpPr>
        <p:spPr>
          <a:xfrm>
            <a:off x="2485603" y="3686431"/>
            <a:ext cx="667911" cy="642723"/>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 name="Google Shape;137;p26">
            <a:extLst>
              <a:ext uri="{FF2B5EF4-FFF2-40B4-BE49-F238E27FC236}">
                <a16:creationId xmlns:a16="http://schemas.microsoft.com/office/drawing/2014/main" id="{F2B51B51-0087-7849-867D-935BCD76921C}"/>
              </a:ext>
            </a:extLst>
          </p:cNvPr>
          <p:cNvSpPr/>
          <p:nvPr/>
        </p:nvSpPr>
        <p:spPr>
          <a:xfrm>
            <a:off x="4261241" y="3320432"/>
            <a:ext cx="667911" cy="642723"/>
          </a:xfrm>
          <a:prstGeom prst="ellipse">
            <a:avLst/>
          </a:prstGeom>
          <a:solidFill>
            <a:schemeClr val="tx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 name="Google Shape;137;p26">
            <a:extLst>
              <a:ext uri="{FF2B5EF4-FFF2-40B4-BE49-F238E27FC236}">
                <a16:creationId xmlns:a16="http://schemas.microsoft.com/office/drawing/2014/main" id="{0686D759-0908-5044-9312-314BB1652D27}"/>
              </a:ext>
            </a:extLst>
          </p:cNvPr>
          <p:cNvSpPr/>
          <p:nvPr/>
        </p:nvSpPr>
        <p:spPr>
          <a:xfrm>
            <a:off x="4261241" y="4086082"/>
            <a:ext cx="667911" cy="642723"/>
          </a:xfrm>
          <a:prstGeom prst="ellipse">
            <a:avLst/>
          </a:prstGeom>
          <a:solidFill>
            <a:schemeClr val="bg1">
              <a:lumMod val="65000"/>
            </a:schemeClr>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bg1">
                  <a:lumMod val="65000"/>
                </a:schemeClr>
              </a:solidFill>
            </a:endParaRPr>
          </a:p>
        </p:txBody>
      </p:sp>
      <p:sp>
        <p:nvSpPr>
          <p:cNvPr id="11" name="Google Shape;138;p26">
            <a:extLst>
              <a:ext uri="{FF2B5EF4-FFF2-40B4-BE49-F238E27FC236}">
                <a16:creationId xmlns:a16="http://schemas.microsoft.com/office/drawing/2014/main" id="{87F326DE-3722-AB46-B1E0-4D2D96D92AA0}"/>
              </a:ext>
            </a:extLst>
          </p:cNvPr>
          <p:cNvSpPr txBox="1"/>
          <p:nvPr/>
        </p:nvSpPr>
        <p:spPr>
          <a:xfrm>
            <a:off x="222759" y="3527566"/>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1"/>
                </a:solidFill>
                <a:latin typeface="Gill Sans MT" panose="020B0502020104020203" pitchFamily="34" charset="77"/>
              </a:rPr>
              <a:t>Contextual Conditions:</a:t>
            </a:r>
          </a:p>
          <a:p>
            <a:pPr algn="ctr"/>
            <a:r>
              <a:rPr lang="en-US" sz="800" dirty="0">
                <a:solidFill>
                  <a:schemeClr val="tx1"/>
                </a:solidFill>
                <a:latin typeface="Gill Sans MT" panose="020B0502020104020203" pitchFamily="34" charset="77"/>
              </a:rPr>
              <a:t>Class</a:t>
            </a:r>
          </a:p>
          <a:p>
            <a:pPr algn="ctr"/>
            <a:r>
              <a:rPr lang="en-US" sz="800" dirty="0">
                <a:solidFill>
                  <a:schemeClr val="tx1"/>
                </a:solidFill>
                <a:latin typeface="Gill Sans MT" panose="020B0502020104020203" pitchFamily="34" charset="77"/>
              </a:rPr>
              <a:t>Education</a:t>
            </a:r>
          </a:p>
          <a:p>
            <a:pPr algn="ctr"/>
            <a:r>
              <a:rPr lang="en-US" sz="800" dirty="0">
                <a:solidFill>
                  <a:schemeClr val="tx1"/>
                </a:solidFill>
                <a:latin typeface="Gill Sans MT" panose="020B0502020104020203" pitchFamily="34" charset="77"/>
              </a:rPr>
              <a:t>Gender identity</a:t>
            </a:r>
          </a:p>
          <a:p>
            <a:pPr algn="ctr"/>
            <a:r>
              <a:rPr lang="en-US" sz="800" dirty="0">
                <a:solidFill>
                  <a:schemeClr val="tx1"/>
                </a:solidFill>
                <a:latin typeface="Gill Sans MT" panose="020B0502020104020203" pitchFamily="34" charset="77"/>
              </a:rPr>
              <a:t>Sexuality</a:t>
            </a:r>
            <a:endParaRPr sz="800" dirty="0">
              <a:solidFill>
                <a:schemeClr val="tx1"/>
              </a:solidFill>
              <a:latin typeface="Gill Sans MT" panose="020B0502020104020203" pitchFamily="34" charset="77"/>
            </a:endParaRPr>
          </a:p>
        </p:txBody>
      </p:sp>
      <p:sp>
        <p:nvSpPr>
          <p:cNvPr id="12" name="Google Shape;138;p26">
            <a:extLst>
              <a:ext uri="{FF2B5EF4-FFF2-40B4-BE49-F238E27FC236}">
                <a16:creationId xmlns:a16="http://schemas.microsoft.com/office/drawing/2014/main" id="{1BCE7DAF-B1B1-AF4E-B3EC-83B2294C4915}"/>
              </a:ext>
            </a:extLst>
          </p:cNvPr>
          <p:cNvSpPr txBox="1"/>
          <p:nvPr/>
        </p:nvSpPr>
        <p:spPr>
          <a:xfrm>
            <a:off x="2170706" y="4304071"/>
            <a:ext cx="1395787"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3"/>
                </a:solidFill>
                <a:latin typeface="Gill Sans MT" panose="020B0502020104020203" pitchFamily="34" charset="77"/>
              </a:rPr>
              <a:t>Barriers</a:t>
            </a:r>
          </a:p>
        </p:txBody>
      </p:sp>
      <p:sp>
        <p:nvSpPr>
          <p:cNvPr id="13" name="Google Shape;138;p26">
            <a:extLst>
              <a:ext uri="{FF2B5EF4-FFF2-40B4-BE49-F238E27FC236}">
                <a16:creationId xmlns:a16="http://schemas.microsoft.com/office/drawing/2014/main" id="{3D815AB2-CD98-D841-B783-E587F8793AF9}"/>
              </a:ext>
            </a:extLst>
          </p:cNvPr>
          <p:cNvSpPr txBox="1"/>
          <p:nvPr/>
        </p:nvSpPr>
        <p:spPr>
          <a:xfrm>
            <a:off x="2104430" y="1572630"/>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2"/>
                </a:solidFill>
                <a:latin typeface="Gill Sans MT" panose="020B0502020104020203" pitchFamily="34" charset="77"/>
              </a:rPr>
              <a:t>Risks:</a:t>
            </a:r>
          </a:p>
          <a:p>
            <a:pPr algn="ctr"/>
            <a:r>
              <a:rPr lang="en-US" sz="800" dirty="0">
                <a:latin typeface="Gill Sans MT" panose="020B0502020104020203" pitchFamily="34" charset="77"/>
              </a:rPr>
              <a:t>Threatening one’s health &amp; wellbeing</a:t>
            </a:r>
          </a:p>
          <a:p>
            <a:pPr algn="ctr"/>
            <a:endParaRPr dirty="0">
              <a:solidFill>
                <a:schemeClr val="accent2"/>
              </a:solidFill>
              <a:latin typeface="Gill Sans MT" panose="020B0502020104020203" pitchFamily="34" charset="77"/>
            </a:endParaRPr>
          </a:p>
        </p:txBody>
      </p:sp>
      <p:sp>
        <p:nvSpPr>
          <p:cNvPr id="14" name="Google Shape;138;p26">
            <a:extLst>
              <a:ext uri="{FF2B5EF4-FFF2-40B4-BE49-F238E27FC236}">
                <a16:creationId xmlns:a16="http://schemas.microsoft.com/office/drawing/2014/main" id="{1167BB56-F87E-A44C-9026-2E57699AFB98}"/>
              </a:ext>
            </a:extLst>
          </p:cNvPr>
          <p:cNvSpPr txBox="1"/>
          <p:nvPr/>
        </p:nvSpPr>
        <p:spPr>
          <a:xfrm>
            <a:off x="4969563" y="1928051"/>
            <a:ext cx="1510750" cy="457353"/>
          </a:xfrm>
          <a:prstGeom prst="rect">
            <a:avLst/>
          </a:prstGeom>
          <a:noFill/>
          <a:ln>
            <a:noFill/>
          </a:ln>
        </p:spPr>
        <p:txBody>
          <a:bodyPr spcFirstLastPara="1" wrap="square" lIns="68569" tIns="68569" rIns="68569" bIns="68569" anchor="t" anchorCtr="0">
            <a:noAutofit/>
          </a:bodyPr>
          <a:lstStyle/>
          <a:p>
            <a:r>
              <a:rPr lang="en-US" dirty="0">
                <a:solidFill>
                  <a:schemeClr val="accent4"/>
                </a:solidFill>
                <a:latin typeface="Gill Sans MT" panose="020B0502020104020203" pitchFamily="34" charset="77"/>
              </a:rPr>
              <a:t>Self protective</a:t>
            </a:r>
            <a:endParaRPr dirty="0">
              <a:solidFill>
                <a:schemeClr val="accent4"/>
              </a:solidFill>
              <a:latin typeface="Gill Sans MT" panose="020B0502020104020203" pitchFamily="34" charset="77"/>
            </a:endParaRPr>
          </a:p>
        </p:txBody>
      </p:sp>
      <p:sp>
        <p:nvSpPr>
          <p:cNvPr id="15" name="Google Shape;138;p26">
            <a:extLst>
              <a:ext uri="{FF2B5EF4-FFF2-40B4-BE49-F238E27FC236}">
                <a16:creationId xmlns:a16="http://schemas.microsoft.com/office/drawing/2014/main" id="{462B771B-1691-3C41-B118-9CC3B8F59BEF}"/>
              </a:ext>
            </a:extLst>
          </p:cNvPr>
          <p:cNvSpPr txBox="1"/>
          <p:nvPr/>
        </p:nvSpPr>
        <p:spPr>
          <a:xfrm>
            <a:off x="4969563" y="2691127"/>
            <a:ext cx="1821073" cy="457353"/>
          </a:xfrm>
          <a:prstGeom prst="rect">
            <a:avLst/>
          </a:prstGeom>
          <a:noFill/>
          <a:ln>
            <a:noFill/>
          </a:ln>
        </p:spPr>
        <p:txBody>
          <a:bodyPr spcFirstLastPara="1" wrap="square" lIns="68569" tIns="68569" rIns="68569" bIns="68569" anchor="t" anchorCtr="0">
            <a:noAutofit/>
          </a:bodyPr>
          <a:lstStyle/>
          <a:p>
            <a:r>
              <a:rPr lang="en-US" dirty="0">
                <a:solidFill>
                  <a:schemeClr val="accent5"/>
                </a:solidFill>
                <a:latin typeface="Gill Sans MT" panose="020B0502020104020203" pitchFamily="34" charset="77"/>
              </a:rPr>
              <a:t>Community protective:</a:t>
            </a:r>
          </a:p>
          <a:p>
            <a:r>
              <a:rPr lang="en-US" sz="800" dirty="0">
                <a:latin typeface="Gill Sans MT" panose="020B0502020104020203" pitchFamily="34" charset="77"/>
              </a:rPr>
              <a:t>Sharing (Mediating)</a:t>
            </a:r>
          </a:p>
          <a:p>
            <a:r>
              <a:rPr lang="en-US" sz="800" dirty="0">
                <a:latin typeface="Gill Sans MT" panose="020B0502020104020203" pitchFamily="34" charset="77"/>
              </a:rPr>
              <a:t>Use</a:t>
            </a:r>
          </a:p>
          <a:p>
            <a:pPr algn="ctr"/>
            <a:endParaRPr dirty="0">
              <a:solidFill>
                <a:schemeClr val="accent5"/>
              </a:solidFill>
              <a:latin typeface="Gill Sans MT" panose="020B0502020104020203" pitchFamily="34" charset="77"/>
            </a:endParaRPr>
          </a:p>
        </p:txBody>
      </p:sp>
      <p:cxnSp>
        <p:nvCxnSpPr>
          <p:cNvPr id="16" name="Straight Arrow Connector 15">
            <a:extLst>
              <a:ext uri="{FF2B5EF4-FFF2-40B4-BE49-F238E27FC236}">
                <a16:creationId xmlns:a16="http://schemas.microsoft.com/office/drawing/2014/main" id="{592F5D92-06E1-CA41-9187-16C15BAA0AFD}"/>
              </a:ext>
            </a:extLst>
          </p:cNvPr>
          <p:cNvCxnSpPr/>
          <p:nvPr/>
        </p:nvCxnSpPr>
        <p:spPr>
          <a:xfrm>
            <a:off x="2815534" y="2763144"/>
            <a:ext cx="0" cy="91534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84FA49-DA7B-8E40-BB06-6BE94338BF37}"/>
              </a:ext>
            </a:extLst>
          </p:cNvPr>
          <p:cNvCxnSpPr>
            <a:stCxn id="6" idx="4"/>
            <a:endCxn id="7" idx="0"/>
          </p:cNvCxnSpPr>
          <p:nvPr/>
        </p:nvCxnSpPr>
        <p:spPr>
          <a:xfrm>
            <a:off x="4595197" y="2431857"/>
            <a:ext cx="0" cy="122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50EBEDC-611E-E94A-9018-9E6F64C3CD92}"/>
              </a:ext>
            </a:extLst>
          </p:cNvPr>
          <p:cNvCxnSpPr>
            <a:stCxn id="9" idx="4"/>
            <a:endCxn id="10" idx="0"/>
          </p:cNvCxnSpPr>
          <p:nvPr/>
        </p:nvCxnSpPr>
        <p:spPr>
          <a:xfrm>
            <a:off x="4595197" y="3963155"/>
            <a:ext cx="0" cy="122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Google Shape;138;p26">
            <a:extLst>
              <a:ext uri="{FF2B5EF4-FFF2-40B4-BE49-F238E27FC236}">
                <a16:creationId xmlns:a16="http://schemas.microsoft.com/office/drawing/2014/main" id="{23C8A81D-F0D4-D348-9641-112DFBE91176}"/>
              </a:ext>
            </a:extLst>
          </p:cNvPr>
          <p:cNvSpPr txBox="1"/>
          <p:nvPr/>
        </p:nvSpPr>
        <p:spPr>
          <a:xfrm>
            <a:off x="4969563" y="4217278"/>
            <a:ext cx="1771650" cy="457353"/>
          </a:xfrm>
          <a:prstGeom prst="rect">
            <a:avLst/>
          </a:prstGeom>
          <a:noFill/>
          <a:ln>
            <a:noFill/>
          </a:ln>
        </p:spPr>
        <p:txBody>
          <a:bodyPr spcFirstLastPara="1" wrap="square" lIns="68569" tIns="68569" rIns="68569" bIns="68569" anchor="t" anchorCtr="0">
            <a:noAutofit/>
          </a:bodyPr>
          <a:lstStyle/>
          <a:p>
            <a:r>
              <a:rPr lang="en-US" dirty="0">
                <a:solidFill>
                  <a:schemeClr val="bg1">
                    <a:lumMod val="65000"/>
                  </a:schemeClr>
                </a:solidFill>
                <a:latin typeface="Gill Sans MT" panose="020B0502020104020203" pitchFamily="34" charset="77"/>
              </a:rPr>
              <a:t>Community defensive</a:t>
            </a:r>
          </a:p>
        </p:txBody>
      </p:sp>
      <p:sp>
        <p:nvSpPr>
          <p:cNvPr id="26" name="Google Shape;138;p26">
            <a:extLst>
              <a:ext uri="{FF2B5EF4-FFF2-40B4-BE49-F238E27FC236}">
                <a16:creationId xmlns:a16="http://schemas.microsoft.com/office/drawing/2014/main" id="{51C1D064-052E-1348-9A14-E8D28C578E7A}"/>
              </a:ext>
            </a:extLst>
          </p:cNvPr>
          <p:cNvSpPr txBox="1"/>
          <p:nvPr/>
        </p:nvSpPr>
        <p:spPr>
          <a:xfrm>
            <a:off x="4969563" y="3454203"/>
            <a:ext cx="1123389" cy="457353"/>
          </a:xfrm>
          <a:prstGeom prst="rect">
            <a:avLst/>
          </a:prstGeom>
          <a:noFill/>
          <a:ln>
            <a:noFill/>
          </a:ln>
        </p:spPr>
        <p:txBody>
          <a:bodyPr spcFirstLastPara="1" wrap="square" lIns="68569" tIns="68569" rIns="68569" bIns="68569" anchor="t" anchorCtr="0">
            <a:noAutofit/>
          </a:bodyPr>
          <a:lstStyle/>
          <a:p>
            <a:r>
              <a:rPr lang="en-US" dirty="0">
                <a:solidFill>
                  <a:schemeClr val="tx1"/>
                </a:solidFill>
                <a:latin typeface="Gill Sans MT" panose="020B0502020104020203" pitchFamily="34" charset="77"/>
              </a:rPr>
              <a:t>Self defensive</a:t>
            </a:r>
            <a:endParaRPr dirty="0">
              <a:solidFill>
                <a:schemeClr val="tx1"/>
              </a:solidFill>
              <a:latin typeface="Gill Sans MT" panose="020B0502020104020203" pitchFamily="34" charset="77"/>
            </a:endParaRPr>
          </a:p>
        </p:txBody>
      </p:sp>
      <p:cxnSp>
        <p:nvCxnSpPr>
          <p:cNvPr id="57" name="Straight Arrow Connector 56">
            <a:extLst>
              <a:ext uri="{FF2B5EF4-FFF2-40B4-BE49-F238E27FC236}">
                <a16:creationId xmlns:a16="http://schemas.microsoft.com/office/drawing/2014/main" id="{A59BBF30-5D89-7446-8F23-CBCA881B54BB}"/>
              </a:ext>
            </a:extLst>
          </p:cNvPr>
          <p:cNvCxnSpPr>
            <a:stCxn id="5" idx="6"/>
            <a:endCxn id="6" idx="2"/>
          </p:cNvCxnSpPr>
          <p:nvPr/>
        </p:nvCxnSpPr>
        <p:spPr>
          <a:xfrm flipV="1">
            <a:off x="3153514" y="2110496"/>
            <a:ext cx="1107727" cy="344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0241E1D-1229-A84B-B1C2-98C623EC00DA}"/>
              </a:ext>
            </a:extLst>
          </p:cNvPr>
          <p:cNvCxnSpPr>
            <a:stCxn id="5" idx="6"/>
            <a:endCxn id="7" idx="2"/>
          </p:cNvCxnSpPr>
          <p:nvPr/>
        </p:nvCxnSpPr>
        <p:spPr>
          <a:xfrm>
            <a:off x="3153514" y="2454624"/>
            <a:ext cx="1107727" cy="4215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0756E5C-BFCF-854B-A740-C74ED789EC96}"/>
              </a:ext>
            </a:extLst>
          </p:cNvPr>
          <p:cNvCxnSpPr>
            <a:stCxn id="8" idx="6"/>
            <a:endCxn id="9" idx="2"/>
          </p:cNvCxnSpPr>
          <p:nvPr/>
        </p:nvCxnSpPr>
        <p:spPr>
          <a:xfrm flipV="1">
            <a:off x="3153514" y="3641794"/>
            <a:ext cx="1107727" cy="365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8286356-CF0C-CB45-B1E1-76115A829227}"/>
              </a:ext>
            </a:extLst>
          </p:cNvPr>
          <p:cNvCxnSpPr>
            <a:stCxn id="8" idx="6"/>
            <a:endCxn id="10" idx="2"/>
          </p:cNvCxnSpPr>
          <p:nvPr/>
        </p:nvCxnSpPr>
        <p:spPr>
          <a:xfrm>
            <a:off x="3153514" y="4007793"/>
            <a:ext cx="1107727" cy="399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F867C8C-5A2C-F04C-9B43-B1716F8173FA}"/>
              </a:ext>
            </a:extLst>
          </p:cNvPr>
          <p:cNvCxnSpPr>
            <a:endCxn id="5" idx="2"/>
          </p:cNvCxnSpPr>
          <p:nvPr/>
        </p:nvCxnSpPr>
        <p:spPr>
          <a:xfrm flipV="1">
            <a:off x="1255530" y="2454624"/>
            <a:ext cx="1230073" cy="693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001AE89-AD05-D24E-A1A9-BC349D213F3A}"/>
              </a:ext>
            </a:extLst>
          </p:cNvPr>
          <p:cNvCxnSpPr>
            <a:stCxn id="4" idx="6"/>
            <a:endCxn id="8" idx="2"/>
          </p:cNvCxnSpPr>
          <p:nvPr/>
        </p:nvCxnSpPr>
        <p:spPr>
          <a:xfrm>
            <a:off x="1255530" y="3202129"/>
            <a:ext cx="1230073" cy="805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523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767" y="603250"/>
            <a:ext cx="5934466" cy="382670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83" y="726662"/>
            <a:ext cx="5750433" cy="35798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DA809A-2780-B547-A973-4E84B25D8998}"/>
              </a:ext>
            </a:extLst>
          </p:cNvPr>
          <p:cNvPicPr>
            <a:picLocks noChangeAspect="1"/>
          </p:cNvPicPr>
          <p:nvPr/>
        </p:nvPicPr>
        <p:blipFill>
          <a:blip r:embed="rId3">
            <a:extLst>
              <a:ext uri="{BEBA8EAE-BF5A-486C-A8C5-ECC9F3942E4B}">
                <a14:imgProps xmlns:a14="http://schemas.microsoft.com/office/drawing/2010/main">
                  <a14:imgLayer>
                    <a14:imgEffect>
                      <a14:brightnessContrast contrast="-40000"/>
                    </a14:imgEffect>
                  </a14:imgLayer>
                </a14:imgProps>
              </a:ext>
            </a:extLst>
          </a:blip>
          <a:stretch>
            <a:fillRect/>
          </a:stretch>
        </p:blipFill>
        <p:spPr>
          <a:xfrm>
            <a:off x="1268849" y="966692"/>
            <a:ext cx="4320301" cy="3099816"/>
          </a:xfrm>
          <a:prstGeom prst="rect">
            <a:avLst/>
          </a:prstGeom>
        </p:spPr>
      </p:pic>
      <p:sp>
        <p:nvSpPr>
          <p:cNvPr id="7" name="TextBox 6">
            <a:extLst>
              <a:ext uri="{FF2B5EF4-FFF2-40B4-BE49-F238E27FC236}">
                <a16:creationId xmlns:a16="http://schemas.microsoft.com/office/drawing/2014/main" id="{0F73DA55-5CFF-C445-8B51-8C6DC9C234BF}"/>
              </a:ext>
            </a:extLst>
          </p:cNvPr>
          <p:cNvSpPr txBox="1"/>
          <p:nvPr/>
        </p:nvSpPr>
        <p:spPr>
          <a:xfrm>
            <a:off x="166914" y="80030"/>
            <a:ext cx="6691086" cy="523220"/>
          </a:xfrm>
          <a:prstGeom prst="rect">
            <a:avLst/>
          </a:prstGeom>
          <a:noFill/>
        </p:spPr>
        <p:txBody>
          <a:bodyPr wrap="square" rtlCol="0">
            <a:spAutoFit/>
          </a:bodyPr>
          <a:lstStyle/>
          <a:p>
            <a:pPr algn="ctr"/>
            <a:r>
              <a:rPr lang="en-US" b="1" i="1" dirty="0">
                <a:solidFill>
                  <a:schemeClr val="tx1"/>
                </a:solidFill>
              </a:rPr>
              <a:t>Pat “Black, Afro-</a:t>
            </a:r>
            <a:r>
              <a:rPr lang="en-US" b="1" i="1" dirty="0" err="1">
                <a:solidFill>
                  <a:schemeClr val="tx1"/>
                </a:solidFill>
              </a:rPr>
              <a:t>Carribbean</a:t>
            </a:r>
            <a:r>
              <a:rPr lang="en-US" b="1" i="1" dirty="0">
                <a:solidFill>
                  <a:schemeClr val="tx1"/>
                </a:solidFill>
              </a:rPr>
              <a:t> transfeminine, gender-nonconforming person” who leads a grassroots organization for Black, queer, and trans people</a:t>
            </a:r>
          </a:p>
        </p:txBody>
      </p:sp>
      <p:pic>
        <p:nvPicPr>
          <p:cNvPr id="8" name="Picture 7">
            <a:extLst>
              <a:ext uri="{FF2B5EF4-FFF2-40B4-BE49-F238E27FC236}">
                <a16:creationId xmlns:a16="http://schemas.microsoft.com/office/drawing/2014/main" id="{31D9323D-FB1D-CE4C-83A9-B35849069406}"/>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40000"/>
                    </a14:imgEffect>
                  </a14:imgLayer>
                </a14:imgProps>
              </a:ext>
            </a:extLst>
          </a:blip>
          <a:srcRect l="18001" t="78849" r="66881"/>
          <a:stretch/>
        </p:blipFill>
        <p:spPr>
          <a:xfrm>
            <a:off x="2046514" y="3410856"/>
            <a:ext cx="653143" cy="655651"/>
          </a:xfrm>
          <a:prstGeom prst="rect">
            <a:avLst/>
          </a:prstGeom>
        </p:spPr>
      </p:pic>
      <p:pic>
        <p:nvPicPr>
          <p:cNvPr id="9" name="Picture 8">
            <a:extLst>
              <a:ext uri="{FF2B5EF4-FFF2-40B4-BE49-F238E27FC236}">
                <a16:creationId xmlns:a16="http://schemas.microsoft.com/office/drawing/2014/main" id="{43E81D17-3EF7-454C-BDB6-7E959E92C03B}"/>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40000"/>
                    </a14:imgEffect>
                  </a14:imgLayer>
                </a14:imgProps>
              </a:ext>
            </a:extLst>
          </a:blip>
          <a:srcRect l="66714" t="5154" r="22535" b="80617"/>
          <a:stretch/>
        </p:blipFill>
        <p:spPr>
          <a:xfrm>
            <a:off x="4151086" y="1126469"/>
            <a:ext cx="464458" cy="441073"/>
          </a:xfrm>
          <a:prstGeom prst="rect">
            <a:avLst/>
          </a:prstGeom>
        </p:spPr>
      </p:pic>
      <p:pic>
        <p:nvPicPr>
          <p:cNvPr id="10" name="Picture 9">
            <a:extLst>
              <a:ext uri="{FF2B5EF4-FFF2-40B4-BE49-F238E27FC236}">
                <a16:creationId xmlns:a16="http://schemas.microsoft.com/office/drawing/2014/main" id="{B3009627-E769-8443-A264-C59291A0C7C6}"/>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40000"/>
                    </a14:imgEffect>
                  </a14:imgLayer>
                </a14:imgProps>
              </a:ext>
            </a:extLst>
          </a:blip>
          <a:srcRect l="46557" r="36981" b="73594"/>
          <a:stretch/>
        </p:blipFill>
        <p:spPr>
          <a:xfrm>
            <a:off x="3280230" y="966692"/>
            <a:ext cx="711200" cy="818565"/>
          </a:xfrm>
          <a:prstGeom prst="rect">
            <a:avLst/>
          </a:prstGeom>
        </p:spPr>
      </p:pic>
    </p:spTree>
    <p:extLst>
      <p:ext uri="{BB962C8B-B14F-4D97-AF65-F5344CB8AC3E}">
        <p14:creationId xmlns:p14="http://schemas.microsoft.com/office/powerpoint/2010/main" val="293335321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B15B-58B3-C948-8DC4-A046BD89C7FD}"/>
              </a:ext>
            </a:extLst>
          </p:cNvPr>
          <p:cNvSpPr>
            <a:spLocks noGrp="1"/>
          </p:cNvSpPr>
          <p:nvPr>
            <p:ph type="title"/>
          </p:nvPr>
        </p:nvSpPr>
        <p:spPr/>
        <p:txBody>
          <a:bodyPr>
            <a:normAutofit fontScale="90000"/>
          </a:bodyPr>
          <a:lstStyle/>
          <a:p>
            <a:r>
              <a:rPr lang="en-US" dirty="0"/>
              <a:t>Model applied to pat’s narrative</a:t>
            </a:r>
          </a:p>
        </p:txBody>
      </p:sp>
      <p:sp>
        <p:nvSpPr>
          <p:cNvPr id="4" name="Google Shape;137;p26">
            <a:extLst>
              <a:ext uri="{FF2B5EF4-FFF2-40B4-BE49-F238E27FC236}">
                <a16:creationId xmlns:a16="http://schemas.microsoft.com/office/drawing/2014/main" id="{58D62B1B-CA96-FE4B-B348-A2F6DA3FECD7}"/>
              </a:ext>
            </a:extLst>
          </p:cNvPr>
          <p:cNvSpPr/>
          <p:nvPr/>
        </p:nvSpPr>
        <p:spPr>
          <a:xfrm>
            <a:off x="587619" y="2880767"/>
            <a:ext cx="667911" cy="642723"/>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dirty="0"/>
          </a:p>
        </p:txBody>
      </p:sp>
      <p:sp>
        <p:nvSpPr>
          <p:cNvPr id="5" name="Google Shape;137;p26">
            <a:extLst>
              <a:ext uri="{FF2B5EF4-FFF2-40B4-BE49-F238E27FC236}">
                <a16:creationId xmlns:a16="http://schemas.microsoft.com/office/drawing/2014/main" id="{2E09F9A8-24D9-F447-A84B-54B24DF7D2DB}"/>
              </a:ext>
            </a:extLst>
          </p:cNvPr>
          <p:cNvSpPr/>
          <p:nvPr/>
        </p:nvSpPr>
        <p:spPr>
          <a:xfrm>
            <a:off x="2485603" y="2133262"/>
            <a:ext cx="667911" cy="642723"/>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6" name="Google Shape;137;p26">
            <a:extLst>
              <a:ext uri="{FF2B5EF4-FFF2-40B4-BE49-F238E27FC236}">
                <a16:creationId xmlns:a16="http://schemas.microsoft.com/office/drawing/2014/main" id="{60C7FD0B-98B2-284E-B998-BEC0C0AD57CA}"/>
              </a:ext>
            </a:extLst>
          </p:cNvPr>
          <p:cNvSpPr/>
          <p:nvPr/>
        </p:nvSpPr>
        <p:spPr>
          <a:xfrm>
            <a:off x="4261241" y="1789134"/>
            <a:ext cx="667911" cy="642723"/>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accent4"/>
              </a:solidFill>
            </a:endParaRPr>
          </a:p>
        </p:txBody>
      </p:sp>
      <p:sp>
        <p:nvSpPr>
          <p:cNvPr id="7" name="Google Shape;137;p26">
            <a:extLst>
              <a:ext uri="{FF2B5EF4-FFF2-40B4-BE49-F238E27FC236}">
                <a16:creationId xmlns:a16="http://schemas.microsoft.com/office/drawing/2014/main" id="{0FEF84CC-CF44-5B4E-834E-BF1F080AC472}"/>
              </a:ext>
            </a:extLst>
          </p:cNvPr>
          <p:cNvSpPr/>
          <p:nvPr/>
        </p:nvSpPr>
        <p:spPr>
          <a:xfrm>
            <a:off x="4261241" y="2554783"/>
            <a:ext cx="667911" cy="642723"/>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8" name="Google Shape;137;p26">
            <a:extLst>
              <a:ext uri="{FF2B5EF4-FFF2-40B4-BE49-F238E27FC236}">
                <a16:creationId xmlns:a16="http://schemas.microsoft.com/office/drawing/2014/main" id="{EAB199BA-B01D-6A4D-8936-7BC0B4D15829}"/>
              </a:ext>
            </a:extLst>
          </p:cNvPr>
          <p:cNvSpPr/>
          <p:nvPr/>
        </p:nvSpPr>
        <p:spPr>
          <a:xfrm>
            <a:off x="2485603" y="3686431"/>
            <a:ext cx="667911" cy="642723"/>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 name="Google Shape;137;p26">
            <a:extLst>
              <a:ext uri="{FF2B5EF4-FFF2-40B4-BE49-F238E27FC236}">
                <a16:creationId xmlns:a16="http://schemas.microsoft.com/office/drawing/2014/main" id="{F2B51B51-0087-7849-867D-935BCD76921C}"/>
              </a:ext>
            </a:extLst>
          </p:cNvPr>
          <p:cNvSpPr/>
          <p:nvPr/>
        </p:nvSpPr>
        <p:spPr>
          <a:xfrm>
            <a:off x="4261241" y="3320432"/>
            <a:ext cx="667911" cy="642723"/>
          </a:xfrm>
          <a:prstGeom prst="ellipse">
            <a:avLst/>
          </a:prstGeom>
          <a:solidFill>
            <a:schemeClr val="tx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 name="Google Shape;137;p26">
            <a:extLst>
              <a:ext uri="{FF2B5EF4-FFF2-40B4-BE49-F238E27FC236}">
                <a16:creationId xmlns:a16="http://schemas.microsoft.com/office/drawing/2014/main" id="{0686D759-0908-5044-9312-314BB1652D27}"/>
              </a:ext>
            </a:extLst>
          </p:cNvPr>
          <p:cNvSpPr/>
          <p:nvPr/>
        </p:nvSpPr>
        <p:spPr>
          <a:xfrm>
            <a:off x="4261241" y="4086082"/>
            <a:ext cx="667911" cy="642723"/>
          </a:xfrm>
          <a:prstGeom prst="ellipse">
            <a:avLst/>
          </a:prstGeom>
          <a:solidFill>
            <a:schemeClr val="bg1">
              <a:lumMod val="65000"/>
            </a:schemeClr>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bg1">
                  <a:lumMod val="65000"/>
                </a:schemeClr>
              </a:solidFill>
            </a:endParaRPr>
          </a:p>
        </p:txBody>
      </p:sp>
      <p:sp>
        <p:nvSpPr>
          <p:cNvPr id="11" name="Google Shape;138;p26">
            <a:extLst>
              <a:ext uri="{FF2B5EF4-FFF2-40B4-BE49-F238E27FC236}">
                <a16:creationId xmlns:a16="http://schemas.microsoft.com/office/drawing/2014/main" id="{87F326DE-3722-AB46-B1E0-4D2D96D92AA0}"/>
              </a:ext>
            </a:extLst>
          </p:cNvPr>
          <p:cNvSpPr txBox="1"/>
          <p:nvPr/>
        </p:nvSpPr>
        <p:spPr>
          <a:xfrm>
            <a:off x="222759" y="3527566"/>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1"/>
                </a:solidFill>
                <a:latin typeface="Gill Sans MT" panose="020B0502020104020203" pitchFamily="34" charset="77"/>
              </a:rPr>
              <a:t>Contextual Conditions:</a:t>
            </a:r>
          </a:p>
          <a:p>
            <a:pPr algn="ctr"/>
            <a:r>
              <a:rPr lang="en-US" sz="800" dirty="0">
                <a:solidFill>
                  <a:schemeClr val="tx1"/>
                </a:solidFill>
                <a:latin typeface="Gill Sans MT" panose="020B0502020104020203" pitchFamily="34" charset="77"/>
              </a:rPr>
              <a:t>Class</a:t>
            </a:r>
          </a:p>
          <a:p>
            <a:pPr algn="ctr"/>
            <a:r>
              <a:rPr lang="en-US" sz="800" dirty="0">
                <a:solidFill>
                  <a:schemeClr val="tx1"/>
                </a:solidFill>
                <a:latin typeface="Gill Sans MT" panose="020B0502020104020203" pitchFamily="34" charset="77"/>
              </a:rPr>
              <a:t>Race</a:t>
            </a:r>
          </a:p>
          <a:p>
            <a:pPr algn="ctr"/>
            <a:r>
              <a:rPr lang="en-US" sz="800" dirty="0">
                <a:solidFill>
                  <a:schemeClr val="tx1"/>
                </a:solidFill>
                <a:latin typeface="Gill Sans MT" panose="020B0502020104020203" pitchFamily="34" charset="77"/>
              </a:rPr>
              <a:t>Gender identity</a:t>
            </a:r>
          </a:p>
          <a:p>
            <a:pPr algn="ctr"/>
            <a:r>
              <a:rPr lang="en-US" sz="800" dirty="0">
                <a:solidFill>
                  <a:schemeClr val="tx1"/>
                </a:solidFill>
                <a:latin typeface="Gill Sans MT" panose="020B0502020104020203" pitchFamily="34" charset="77"/>
              </a:rPr>
              <a:t>Sexuality</a:t>
            </a:r>
            <a:endParaRPr dirty="0">
              <a:solidFill>
                <a:schemeClr val="tx1"/>
              </a:solidFill>
              <a:latin typeface="Gill Sans MT" panose="020B0502020104020203" pitchFamily="34" charset="77"/>
            </a:endParaRPr>
          </a:p>
        </p:txBody>
      </p:sp>
      <p:sp>
        <p:nvSpPr>
          <p:cNvPr id="12" name="Google Shape;138;p26">
            <a:extLst>
              <a:ext uri="{FF2B5EF4-FFF2-40B4-BE49-F238E27FC236}">
                <a16:creationId xmlns:a16="http://schemas.microsoft.com/office/drawing/2014/main" id="{1BCE7DAF-B1B1-AF4E-B3EC-83B2294C4915}"/>
              </a:ext>
            </a:extLst>
          </p:cNvPr>
          <p:cNvSpPr txBox="1"/>
          <p:nvPr/>
        </p:nvSpPr>
        <p:spPr>
          <a:xfrm>
            <a:off x="2170706" y="4304071"/>
            <a:ext cx="1395787"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3"/>
                </a:solidFill>
                <a:latin typeface="Gill Sans MT" panose="020B0502020104020203" pitchFamily="34" charset="77"/>
              </a:rPr>
              <a:t>Barriers:</a:t>
            </a:r>
          </a:p>
          <a:p>
            <a:pPr algn="ctr"/>
            <a:r>
              <a:rPr lang="en-US" sz="800" dirty="0">
                <a:latin typeface="Gill Sans MT" panose="020B0502020104020203" pitchFamily="34" charset="77"/>
              </a:rPr>
              <a:t>Lack of access</a:t>
            </a:r>
          </a:p>
          <a:p>
            <a:pPr algn="ctr"/>
            <a:r>
              <a:rPr lang="en-US" sz="800" dirty="0">
                <a:latin typeface="Gill Sans MT" panose="020B0502020104020203" pitchFamily="34" charset="77"/>
              </a:rPr>
              <a:t>Racism</a:t>
            </a:r>
          </a:p>
        </p:txBody>
      </p:sp>
      <p:sp>
        <p:nvSpPr>
          <p:cNvPr id="13" name="Google Shape;138;p26">
            <a:extLst>
              <a:ext uri="{FF2B5EF4-FFF2-40B4-BE49-F238E27FC236}">
                <a16:creationId xmlns:a16="http://schemas.microsoft.com/office/drawing/2014/main" id="{3D815AB2-CD98-D841-B783-E587F8793AF9}"/>
              </a:ext>
            </a:extLst>
          </p:cNvPr>
          <p:cNvSpPr txBox="1"/>
          <p:nvPr/>
        </p:nvSpPr>
        <p:spPr>
          <a:xfrm>
            <a:off x="2104430" y="1587317"/>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2"/>
                </a:solidFill>
                <a:latin typeface="Gill Sans MT" panose="020B0502020104020203" pitchFamily="34" charset="77"/>
              </a:rPr>
              <a:t>Risks:</a:t>
            </a:r>
          </a:p>
          <a:p>
            <a:pPr algn="ctr"/>
            <a:r>
              <a:rPr lang="en-US" sz="800" dirty="0">
                <a:latin typeface="Gill Sans MT" panose="020B0502020104020203" pitchFamily="34" charset="77"/>
              </a:rPr>
              <a:t>Threatening one’s health &amp; wellbeing</a:t>
            </a:r>
          </a:p>
          <a:p>
            <a:pPr algn="ctr"/>
            <a:endParaRPr dirty="0">
              <a:solidFill>
                <a:schemeClr val="accent2"/>
              </a:solidFill>
              <a:latin typeface="Gill Sans MT" panose="020B0502020104020203" pitchFamily="34" charset="77"/>
            </a:endParaRPr>
          </a:p>
        </p:txBody>
      </p:sp>
      <p:sp>
        <p:nvSpPr>
          <p:cNvPr id="14" name="Google Shape;138;p26">
            <a:extLst>
              <a:ext uri="{FF2B5EF4-FFF2-40B4-BE49-F238E27FC236}">
                <a16:creationId xmlns:a16="http://schemas.microsoft.com/office/drawing/2014/main" id="{1167BB56-F87E-A44C-9026-2E57699AFB98}"/>
              </a:ext>
            </a:extLst>
          </p:cNvPr>
          <p:cNvSpPr txBox="1"/>
          <p:nvPr/>
        </p:nvSpPr>
        <p:spPr>
          <a:xfrm>
            <a:off x="4969563" y="1928051"/>
            <a:ext cx="1510750" cy="457353"/>
          </a:xfrm>
          <a:prstGeom prst="rect">
            <a:avLst/>
          </a:prstGeom>
          <a:noFill/>
          <a:ln>
            <a:noFill/>
          </a:ln>
        </p:spPr>
        <p:txBody>
          <a:bodyPr spcFirstLastPara="1" wrap="square" lIns="68569" tIns="68569" rIns="68569" bIns="68569" anchor="t" anchorCtr="0">
            <a:noAutofit/>
          </a:bodyPr>
          <a:lstStyle/>
          <a:p>
            <a:r>
              <a:rPr lang="en-US" dirty="0">
                <a:solidFill>
                  <a:schemeClr val="accent4"/>
                </a:solidFill>
                <a:latin typeface="Gill Sans MT" panose="020B0502020104020203" pitchFamily="34" charset="77"/>
              </a:rPr>
              <a:t>Self protective</a:t>
            </a:r>
            <a:endParaRPr dirty="0">
              <a:solidFill>
                <a:schemeClr val="accent4"/>
              </a:solidFill>
              <a:latin typeface="Gill Sans MT" panose="020B0502020104020203" pitchFamily="34" charset="77"/>
            </a:endParaRPr>
          </a:p>
        </p:txBody>
      </p:sp>
      <p:sp>
        <p:nvSpPr>
          <p:cNvPr id="15" name="Google Shape;138;p26">
            <a:extLst>
              <a:ext uri="{FF2B5EF4-FFF2-40B4-BE49-F238E27FC236}">
                <a16:creationId xmlns:a16="http://schemas.microsoft.com/office/drawing/2014/main" id="{462B771B-1691-3C41-B118-9CC3B8F59BEF}"/>
              </a:ext>
            </a:extLst>
          </p:cNvPr>
          <p:cNvSpPr txBox="1"/>
          <p:nvPr/>
        </p:nvSpPr>
        <p:spPr>
          <a:xfrm>
            <a:off x="4969563" y="2691127"/>
            <a:ext cx="1821073" cy="457353"/>
          </a:xfrm>
          <a:prstGeom prst="rect">
            <a:avLst/>
          </a:prstGeom>
          <a:noFill/>
          <a:ln>
            <a:noFill/>
          </a:ln>
        </p:spPr>
        <p:txBody>
          <a:bodyPr spcFirstLastPara="1" wrap="square" lIns="68569" tIns="68569" rIns="68569" bIns="68569" anchor="t" anchorCtr="0">
            <a:noAutofit/>
          </a:bodyPr>
          <a:lstStyle/>
          <a:p>
            <a:r>
              <a:rPr lang="en-US" dirty="0">
                <a:solidFill>
                  <a:schemeClr val="accent5"/>
                </a:solidFill>
                <a:latin typeface="Gill Sans MT" panose="020B0502020104020203" pitchFamily="34" charset="77"/>
              </a:rPr>
              <a:t>Community protective:</a:t>
            </a:r>
          </a:p>
          <a:p>
            <a:r>
              <a:rPr lang="en-US" sz="800" dirty="0">
                <a:latin typeface="Gill Sans MT" panose="020B0502020104020203" pitchFamily="34" charset="77"/>
              </a:rPr>
              <a:t>Exchanging (Identity disclosure)</a:t>
            </a:r>
            <a:endParaRPr dirty="0">
              <a:solidFill>
                <a:schemeClr val="accent5"/>
              </a:solidFill>
              <a:latin typeface="Gill Sans MT" panose="020B0502020104020203" pitchFamily="34" charset="77"/>
            </a:endParaRPr>
          </a:p>
        </p:txBody>
      </p:sp>
      <p:cxnSp>
        <p:nvCxnSpPr>
          <p:cNvPr id="16" name="Straight Arrow Connector 15">
            <a:extLst>
              <a:ext uri="{FF2B5EF4-FFF2-40B4-BE49-F238E27FC236}">
                <a16:creationId xmlns:a16="http://schemas.microsoft.com/office/drawing/2014/main" id="{592F5D92-06E1-CA41-9187-16C15BAA0AFD}"/>
              </a:ext>
            </a:extLst>
          </p:cNvPr>
          <p:cNvCxnSpPr/>
          <p:nvPr/>
        </p:nvCxnSpPr>
        <p:spPr>
          <a:xfrm>
            <a:off x="2815534" y="2763144"/>
            <a:ext cx="0" cy="91534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84FA49-DA7B-8E40-BB06-6BE94338BF37}"/>
              </a:ext>
            </a:extLst>
          </p:cNvPr>
          <p:cNvCxnSpPr>
            <a:stCxn id="6" idx="4"/>
            <a:endCxn id="7" idx="0"/>
          </p:cNvCxnSpPr>
          <p:nvPr/>
        </p:nvCxnSpPr>
        <p:spPr>
          <a:xfrm>
            <a:off x="4595197" y="2431857"/>
            <a:ext cx="0" cy="122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50EBEDC-611E-E94A-9018-9E6F64C3CD92}"/>
              </a:ext>
            </a:extLst>
          </p:cNvPr>
          <p:cNvCxnSpPr>
            <a:stCxn id="9" idx="4"/>
            <a:endCxn id="10" idx="0"/>
          </p:cNvCxnSpPr>
          <p:nvPr/>
        </p:nvCxnSpPr>
        <p:spPr>
          <a:xfrm>
            <a:off x="4595197" y="3963155"/>
            <a:ext cx="0" cy="122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Google Shape;138;p26">
            <a:extLst>
              <a:ext uri="{FF2B5EF4-FFF2-40B4-BE49-F238E27FC236}">
                <a16:creationId xmlns:a16="http://schemas.microsoft.com/office/drawing/2014/main" id="{23C8A81D-F0D4-D348-9641-112DFBE91176}"/>
              </a:ext>
            </a:extLst>
          </p:cNvPr>
          <p:cNvSpPr txBox="1"/>
          <p:nvPr/>
        </p:nvSpPr>
        <p:spPr>
          <a:xfrm>
            <a:off x="4969563" y="4217278"/>
            <a:ext cx="1771650" cy="457353"/>
          </a:xfrm>
          <a:prstGeom prst="rect">
            <a:avLst/>
          </a:prstGeom>
          <a:noFill/>
          <a:ln>
            <a:noFill/>
          </a:ln>
        </p:spPr>
        <p:txBody>
          <a:bodyPr spcFirstLastPara="1" wrap="square" lIns="68569" tIns="68569" rIns="68569" bIns="68569" anchor="t" anchorCtr="0">
            <a:noAutofit/>
          </a:bodyPr>
          <a:lstStyle/>
          <a:p>
            <a:r>
              <a:rPr lang="en-US" dirty="0">
                <a:solidFill>
                  <a:schemeClr val="bg1">
                    <a:lumMod val="65000"/>
                  </a:schemeClr>
                </a:solidFill>
                <a:latin typeface="Gill Sans MT" panose="020B0502020104020203" pitchFamily="34" charset="77"/>
              </a:rPr>
              <a:t>Community defensive</a:t>
            </a:r>
            <a:endParaRPr lang="en-US" sz="800" dirty="0">
              <a:latin typeface="Gill Sans MT" panose="020B0502020104020203" pitchFamily="34" charset="77"/>
            </a:endParaRPr>
          </a:p>
        </p:txBody>
      </p:sp>
      <p:sp>
        <p:nvSpPr>
          <p:cNvPr id="26" name="Google Shape;138;p26">
            <a:extLst>
              <a:ext uri="{FF2B5EF4-FFF2-40B4-BE49-F238E27FC236}">
                <a16:creationId xmlns:a16="http://schemas.microsoft.com/office/drawing/2014/main" id="{51C1D064-052E-1348-9A14-E8D28C578E7A}"/>
              </a:ext>
            </a:extLst>
          </p:cNvPr>
          <p:cNvSpPr txBox="1"/>
          <p:nvPr/>
        </p:nvSpPr>
        <p:spPr>
          <a:xfrm>
            <a:off x="4969563" y="3454203"/>
            <a:ext cx="1510750" cy="457353"/>
          </a:xfrm>
          <a:prstGeom prst="rect">
            <a:avLst/>
          </a:prstGeom>
          <a:noFill/>
          <a:ln>
            <a:noFill/>
          </a:ln>
        </p:spPr>
        <p:txBody>
          <a:bodyPr spcFirstLastPara="1" wrap="square" lIns="68569" tIns="68569" rIns="68569" bIns="68569" anchor="t" anchorCtr="0">
            <a:noAutofit/>
          </a:bodyPr>
          <a:lstStyle/>
          <a:p>
            <a:r>
              <a:rPr lang="en-US" dirty="0">
                <a:solidFill>
                  <a:schemeClr val="tx1"/>
                </a:solidFill>
                <a:latin typeface="Gill Sans MT" panose="020B0502020104020203" pitchFamily="34" charset="77"/>
              </a:rPr>
              <a:t>Self defensive:</a:t>
            </a:r>
          </a:p>
          <a:p>
            <a:r>
              <a:rPr lang="en-US" sz="800" dirty="0">
                <a:latin typeface="Gill Sans MT" panose="020B0502020104020203" pitchFamily="34" charset="77"/>
              </a:rPr>
              <a:t>Seeking</a:t>
            </a:r>
            <a:endParaRPr sz="800" dirty="0">
              <a:solidFill>
                <a:schemeClr val="tx1"/>
              </a:solidFill>
              <a:latin typeface="Gill Sans MT" panose="020B0502020104020203" pitchFamily="34" charset="77"/>
            </a:endParaRPr>
          </a:p>
        </p:txBody>
      </p:sp>
      <p:cxnSp>
        <p:nvCxnSpPr>
          <p:cNvPr id="57" name="Straight Arrow Connector 56">
            <a:extLst>
              <a:ext uri="{FF2B5EF4-FFF2-40B4-BE49-F238E27FC236}">
                <a16:creationId xmlns:a16="http://schemas.microsoft.com/office/drawing/2014/main" id="{A59BBF30-5D89-7446-8F23-CBCA881B54BB}"/>
              </a:ext>
            </a:extLst>
          </p:cNvPr>
          <p:cNvCxnSpPr>
            <a:stCxn id="5" idx="6"/>
            <a:endCxn id="6" idx="2"/>
          </p:cNvCxnSpPr>
          <p:nvPr/>
        </p:nvCxnSpPr>
        <p:spPr>
          <a:xfrm flipV="1">
            <a:off x="3153514" y="2110496"/>
            <a:ext cx="1107727" cy="344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0241E1D-1229-A84B-B1C2-98C623EC00DA}"/>
              </a:ext>
            </a:extLst>
          </p:cNvPr>
          <p:cNvCxnSpPr>
            <a:stCxn id="5" idx="6"/>
            <a:endCxn id="7" idx="2"/>
          </p:cNvCxnSpPr>
          <p:nvPr/>
        </p:nvCxnSpPr>
        <p:spPr>
          <a:xfrm>
            <a:off x="3153514" y="2454624"/>
            <a:ext cx="1107727" cy="4215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0756E5C-BFCF-854B-A740-C74ED789EC96}"/>
              </a:ext>
            </a:extLst>
          </p:cNvPr>
          <p:cNvCxnSpPr>
            <a:stCxn id="8" idx="6"/>
            <a:endCxn id="9" idx="2"/>
          </p:cNvCxnSpPr>
          <p:nvPr/>
        </p:nvCxnSpPr>
        <p:spPr>
          <a:xfrm flipV="1">
            <a:off x="3153514" y="3641794"/>
            <a:ext cx="1107727" cy="365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8286356-CF0C-CB45-B1E1-76115A829227}"/>
              </a:ext>
            </a:extLst>
          </p:cNvPr>
          <p:cNvCxnSpPr>
            <a:stCxn id="8" idx="6"/>
            <a:endCxn id="10" idx="2"/>
          </p:cNvCxnSpPr>
          <p:nvPr/>
        </p:nvCxnSpPr>
        <p:spPr>
          <a:xfrm>
            <a:off x="3153514" y="4007793"/>
            <a:ext cx="1107727" cy="399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F867C8C-5A2C-F04C-9B43-B1716F8173FA}"/>
              </a:ext>
            </a:extLst>
          </p:cNvPr>
          <p:cNvCxnSpPr>
            <a:endCxn id="5" idx="2"/>
          </p:cNvCxnSpPr>
          <p:nvPr/>
        </p:nvCxnSpPr>
        <p:spPr>
          <a:xfrm flipV="1">
            <a:off x="1255530" y="2454624"/>
            <a:ext cx="1230073" cy="693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001AE89-AD05-D24E-A1A9-BC349D213F3A}"/>
              </a:ext>
            </a:extLst>
          </p:cNvPr>
          <p:cNvCxnSpPr>
            <a:stCxn id="4" idx="6"/>
            <a:endCxn id="8" idx="2"/>
          </p:cNvCxnSpPr>
          <p:nvPr/>
        </p:nvCxnSpPr>
        <p:spPr>
          <a:xfrm>
            <a:off x="1255530" y="3202129"/>
            <a:ext cx="1230073" cy="805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139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49D423-813A-5346-9938-F1DA5CEC4061}"/>
              </a:ext>
              <a:ext uri="{C183D7F6-B498-43B3-948B-1728B52AA6E4}">
                <adec:decorative xmlns:adec="http://schemas.microsoft.com/office/drawing/2017/decorative" val="1"/>
              </a:ext>
            </a:extLst>
          </p:cNvPr>
          <p:cNvPicPr>
            <a:picLocks noChangeAspect="1"/>
          </p:cNvPicPr>
          <p:nvPr/>
        </p:nvPicPr>
        <p:blipFill rotWithShape="1">
          <a:blip r:embed="rId2"/>
          <a:srcRect l="21656" r="11679" b="2"/>
          <a:stretch/>
        </p:blipFill>
        <p:spPr>
          <a:xfrm>
            <a:off x="361" y="10"/>
            <a:ext cx="3429000" cy="5143490"/>
          </a:xfrm>
          <a:prstGeom prst="rect">
            <a:avLst/>
          </a:prstGeom>
        </p:spPr>
      </p:pic>
      <p:sp>
        <p:nvSpPr>
          <p:cNvPr id="2" name="Title 1">
            <a:extLst>
              <a:ext uri="{FF2B5EF4-FFF2-40B4-BE49-F238E27FC236}">
                <a16:creationId xmlns:a16="http://schemas.microsoft.com/office/drawing/2014/main" id="{F01F281B-4B6C-0245-97AA-0BDFC670A62E}"/>
              </a:ext>
            </a:extLst>
          </p:cNvPr>
          <p:cNvSpPr>
            <a:spLocks noGrp="1"/>
          </p:cNvSpPr>
          <p:nvPr>
            <p:ph type="title"/>
          </p:nvPr>
        </p:nvSpPr>
        <p:spPr>
          <a:xfrm>
            <a:off x="452628" y="2131128"/>
            <a:ext cx="2524105" cy="881244"/>
          </a:xfrm>
          <a:solidFill>
            <a:schemeClr val="tx1">
              <a:alpha val="60000"/>
            </a:schemeClr>
          </a:solidFill>
          <a:ln>
            <a:solidFill>
              <a:schemeClr val="bg1"/>
            </a:solidFill>
          </a:ln>
        </p:spPr>
        <p:txBody>
          <a:bodyPr>
            <a:normAutofit/>
          </a:bodyPr>
          <a:lstStyle/>
          <a:p>
            <a:r>
              <a:rPr lang="en-US" sz="1600">
                <a:solidFill>
                  <a:schemeClr val="bg1"/>
                </a:solidFill>
              </a:rPr>
              <a:t>Summary of key findings</a:t>
            </a:r>
          </a:p>
        </p:txBody>
      </p:sp>
      <p:sp>
        <p:nvSpPr>
          <p:cNvPr id="3" name="Content Placeholder 2">
            <a:extLst>
              <a:ext uri="{FF2B5EF4-FFF2-40B4-BE49-F238E27FC236}">
                <a16:creationId xmlns:a16="http://schemas.microsoft.com/office/drawing/2014/main" id="{0D2E1551-A2CB-2243-9995-DC2933EA2918}"/>
              </a:ext>
            </a:extLst>
          </p:cNvPr>
          <p:cNvSpPr>
            <a:spLocks noGrp="1"/>
          </p:cNvSpPr>
          <p:nvPr>
            <p:ph idx="1"/>
          </p:nvPr>
        </p:nvSpPr>
        <p:spPr>
          <a:xfrm>
            <a:off x="3793466" y="732096"/>
            <a:ext cx="2702774" cy="3689862"/>
          </a:xfrm>
        </p:spPr>
        <p:txBody>
          <a:bodyPr anchor="ctr">
            <a:normAutofit/>
          </a:bodyPr>
          <a:lstStyle/>
          <a:p>
            <a:pPr>
              <a:lnSpc>
                <a:spcPct val="90000"/>
              </a:lnSpc>
            </a:pPr>
            <a:r>
              <a:rPr lang="en-US" sz="1200" b="1"/>
              <a:t>Communities question authority of “expert” institutions </a:t>
            </a:r>
            <a:r>
              <a:rPr lang="en-US" sz="1200" i="1"/>
              <a:t>(e.g., medicine, research)</a:t>
            </a:r>
            <a:r>
              <a:rPr lang="en-US" sz="1200"/>
              <a:t> with regard to LGBTQ+ health</a:t>
            </a:r>
          </a:p>
          <a:p>
            <a:pPr>
              <a:lnSpc>
                <a:spcPct val="90000"/>
              </a:lnSpc>
            </a:pPr>
            <a:r>
              <a:rPr lang="en-US" sz="1200"/>
              <a:t>Skepticism shaped by prior &amp; anticipated </a:t>
            </a:r>
            <a:r>
              <a:rPr lang="en-US" sz="1200" b="1"/>
              <a:t>negative outcomes </a:t>
            </a:r>
          </a:p>
          <a:p>
            <a:pPr>
              <a:lnSpc>
                <a:spcPct val="90000"/>
              </a:lnSpc>
            </a:pPr>
            <a:r>
              <a:rPr lang="en-US" sz="1200"/>
              <a:t>Intersecting contextual conditions produce </a:t>
            </a:r>
            <a:r>
              <a:rPr lang="en-US" sz="1200" b="1"/>
              <a:t>qualitatively distinct experiences</a:t>
            </a:r>
            <a:r>
              <a:rPr lang="en-US" sz="1200"/>
              <a:t> for individuals &amp; communities</a:t>
            </a:r>
            <a:endParaRPr lang="en-US" sz="1200" b="1"/>
          </a:p>
          <a:p>
            <a:pPr>
              <a:lnSpc>
                <a:spcPct val="90000"/>
              </a:lnSpc>
            </a:pPr>
            <a:r>
              <a:rPr lang="en-US" sz="1200"/>
              <a:t>Communities guard against negative outcomes via </a:t>
            </a:r>
            <a:r>
              <a:rPr lang="en-US" sz="1200" b="1"/>
              <a:t>defensive &amp; protective information practices</a:t>
            </a:r>
          </a:p>
          <a:p>
            <a:pPr>
              <a:lnSpc>
                <a:spcPct val="90000"/>
              </a:lnSpc>
            </a:pPr>
            <a:r>
              <a:rPr lang="en-US" sz="1200"/>
              <a:t>People engage in practices that appear risky but </a:t>
            </a:r>
            <a:r>
              <a:rPr lang="en-US" sz="1200" b="1"/>
              <a:t>are informed in context</a:t>
            </a:r>
          </a:p>
          <a:p>
            <a:pPr>
              <a:lnSpc>
                <a:spcPct val="90000"/>
              </a:lnSpc>
            </a:pPr>
            <a:r>
              <a:rPr lang="en-US" sz="1200"/>
              <a:t>Information practices also exercised at </a:t>
            </a:r>
            <a:r>
              <a:rPr lang="en-US" sz="1200" b="1"/>
              <a:t>individual level</a:t>
            </a:r>
            <a:endParaRPr lang="en-US" sz="1200"/>
          </a:p>
          <a:p>
            <a:pPr>
              <a:lnSpc>
                <a:spcPct val="90000"/>
              </a:lnSpc>
            </a:pPr>
            <a:endParaRPr lang="en-US" sz="1200"/>
          </a:p>
        </p:txBody>
      </p:sp>
    </p:spTree>
    <p:extLst>
      <p:ext uri="{BB962C8B-B14F-4D97-AF65-F5344CB8AC3E}">
        <p14:creationId xmlns:p14="http://schemas.microsoft.com/office/powerpoint/2010/main" val="3622504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3E27-1A7E-E54E-8B32-3BC4627D8D4F}"/>
              </a:ext>
            </a:extLst>
          </p:cNvPr>
          <p:cNvSpPr>
            <a:spLocks noGrp="1"/>
          </p:cNvSpPr>
          <p:nvPr>
            <p:ph type="title"/>
          </p:nvPr>
        </p:nvSpPr>
        <p:spPr>
          <a:xfrm>
            <a:off x="1255014" y="723519"/>
            <a:ext cx="4347972" cy="891540"/>
          </a:xfrm>
        </p:spPr>
        <p:txBody>
          <a:bodyPr>
            <a:normAutofit/>
          </a:bodyPr>
          <a:lstStyle/>
          <a:p>
            <a:r>
              <a:rPr lang="en-US" sz="1800" i="1"/>
              <a:t>Implications: </a:t>
            </a:r>
            <a:r>
              <a:rPr lang="en-US" sz="1800"/>
              <a:t>What can we </a:t>
            </a:r>
            <a:r>
              <a:rPr lang="en-US" sz="1800" i="1"/>
              <a:t>do </a:t>
            </a:r>
            <a:r>
              <a:rPr lang="en-US" sz="1800"/>
              <a:t>with what we’ve found?</a:t>
            </a:r>
            <a:endParaRPr lang="en-US" sz="1800" i="1"/>
          </a:p>
        </p:txBody>
      </p:sp>
      <p:graphicFrame>
        <p:nvGraphicFramePr>
          <p:cNvPr id="15" name="Content Placeholder 2">
            <a:extLst>
              <a:ext uri="{FF2B5EF4-FFF2-40B4-BE49-F238E27FC236}">
                <a16:creationId xmlns:a16="http://schemas.microsoft.com/office/drawing/2014/main" id="{A99FBD47-1F11-4927-AEF1-DE8F6C0B2998}"/>
              </a:ext>
            </a:extLst>
          </p:cNvPr>
          <p:cNvGraphicFramePr>
            <a:graphicFrameLocks noGrp="1"/>
          </p:cNvGraphicFramePr>
          <p:nvPr>
            <p:ph idx="1"/>
            <p:extLst>
              <p:ext uri="{D42A27DB-BD31-4B8C-83A1-F6EECF244321}">
                <p14:modId xmlns:p14="http://schemas.microsoft.com/office/powerpoint/2010/main" val="2505268731"/>
              </p:ext>
            </p:extLst>
          </p:nvPr>
        </p:nvGraphicFramePr>
        <p:xfrm>
          <a:off x="542925" y="1978818"/>
          <a:ext cx="5772150" cy="2330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8090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196"/>
        <p:cNvGrpSpPr/>
        <p:nvPr/>
      </p:nvGrpSpPr>
      <p:grpSpPr>
        <a:xfrm>
          <a:off x="0" y="0"/>
          <a:ext cx="0" cy="0"/>
          <a:chOff x="0" y="0"/>
          <a:chExt cx="0" cy="0"/>
        </a:xfrm>
      </p:grpSpPr>
      <p:pic>
        <p:nvPicPr>
          <p:cNvPr id="3" name="Picture 2">
            <a:extLst>
              <a:ext uri="{FF2B5EF4-FFF2-40B4-BE49-F238E27FC236}">
                <a16:creationId xmlns:a16="http://schemas.microsoft.com/office/drawing/2014/main" id="{ED9F6A5A-59C2-A648-AA5A-F7F61749E045}"/>
              </a:ext>
            </a:extLst>
          </p:cNvPr>
          <p:cNvPicPr>
            <a:picLocks noChangeAspect="1"/>
          </p:cNvPicPr>
          <p:nvPr/>
        </p:nvPicPr>
        <p:blipFill rotWithShape="1">
          <a:blip r:embed="rId3"/>
          <a:srcRect l="7817" r="8851" b="2"/>
          <a:stretch/>
        </p:blipFill>
        <p:spPr>
          <a:xfrm>
            <a:off x="361" y="10"/>
            <a:ext cx="3429000" cy="5143490"/>
          </a:xfrm>
          <a:prstGeom prst="rect">
            <a:avLst/>
          </a:prstGeom>
        </p:spPr>
      </p:pic>
      <p:sp>
        <p:nvSpPr>
          <p:cNvPr id="197" name="Google Shape;197;p33"/>
          <p:cNvSpPr txBox="1">
            <a:spLocks noGrp="1"/>
          </p:cNvSpPr>
          <p:nvPr>
            <p:ph type="title"/>
          </p:nvPr>
        </p:nvSpPr>
        <p:spPr>
          <a:xfrm>
            <a:off x="452628" y="2131128"/>
            <a:ext cx="2524105" cy="881244"/>
          </a:xfrm>
          <a:prstGeom prst="rect">
            <a:avLst/>
          </a:prstGeom>
          <a:solidFill>
            <a:schemeClr val="tx1">
              <a:alpha val="60000"/>
            </a:schemeClr>
          </a:solidFill>
          <a:ln>
            <a:solidFill>
              <a:schemeClr val="bg1"/>
            </a:solidFill>
          </a:ln>
        </p:spPr>
        <p:txBody>
          <a:bodyPr spcFirstLastPara="1" vert="horz" lIns="182880" tIns="182880" rIns="182880" bIns="182880" rtlCol="0" anchor="ctr" anchorCtr="0">
            <a:normAutofit/>
          </a:bodyPr>
          <a:lstStyle/>
          <a:p>
            <a:pPr defTabSz="914400">
              <a:spcBef>
                <a:spcPct val="0"/>
              </a:spcBef>
            </a:pPr>
            <a:r>
              <a:rPr lang="en-US" sz="1600" spc="200">
                <a:solidFill>
                  <a:schemeClr val="bg1"/>
                </a:solidFill>
              </a:rPr>
              <a:t>Future Directions</a:t>
            </a:r>
          </a:p>
        </p:txBody>
      </p:sp>
      <p:sp>
        <p:nvSpPr>
          <p:cNvPr id="198" name="Google Shape;198;p33"/>
          <p:cNvSpPr txBox="1">
            <a:spLocks noGrp="1"/>
          </p:cNvSpPr>
          <p:nvPr>
            <p:ph type="body" idx="1"/>
          </p:nvPr>
        </p:nvSpPr>
        <p:spPr>
          <a:xfrm>
            <a:off x="3793466" y="732096"/>
            <a:ext cx="2702774" cy="3689862"/>
          </a:xfrm>
          <a:prstGeom prst="rect">
            <a:avLst/>
          </a:prstGeom>
        </p:spPr>
        <p:txBody>
          <a:bodyPr spcFirstLastPara="1" vert="horz" lIns="91440" tIns="45720" rIns="91440" bIns="45720" rtlCol="0" anchor="ctr" anchorCtr="0">
            <a:normAutofit/>
          </a:bodyPr>
          <a:lstStyle/>
          <a:p>
            <a:pPr indent="-228600" defTabSz="914400">
              <a:spcBef>
                <a:spcPts val="1000"/>
              </a:spcBef>
              <a:buFont typeface="Arial" panose="020B0604020202020204" pitchFamily="34" charset="0"/>
              <a:buChar char="•"/>
            </a:pPr>
            <a:r>
              <a:rPr lang="en-US" b="1" dirty="0"/>
              <a:t>Focus groups </a:t>
            </a:r>
            <a:r>
              <a:rPr lang="en-US" dirty="0"/>
              <a:t>with SC LGBTQ+ leaders’ community members</a:t>
            </a:r>
          </a:p>
          <a:p>
            <a:pPr indent="-228600" defTabSz="914400">
              <a:spcBef>
                <a:spcPts val="1000"/>
              </a:spcBef>
              <a:buFont typeface="Arial" panose="020B0604020202020204" pitchFamily="34" charset="0"/>
              <a:buChar char="•"/>
            </a:pPr>
            <a:r>
              <a:rPr lang="en-US" dirty="0"/>
              <a:t>Recruit </a:t>
            </a:r>
            <a:r>
              <a:rPr lang="en-US" b="1" dirty="0"/>
              <a:t>underrepresented participants </a:t>
            </a:r>
            <a:r>
              <a:rPr lang="en-US" dirty="0"/>
              <a:t>in current sample</a:t>
            </a:r>
          </a:p>
          <a:p>
            <a:pPr indent="-228600" defTabSz="914400">
              <a:spcBef>
                <a:spcPts val="1000"/>
              </a:spcBef>
              <a:buFont typeface="Arial" panose="020B0604020202020204" pitchFamily="34" charset="0"/>
              <a:buChar char="•"/>
            </a:pPr>
            <a:r>
              <a:rPr lang="en-US" dirty="0"/>
              <a:t>Interviews with </a:t>
            </a:r>
            <a:r>
              <a:rPr lang="en-US" b="1" dirty="0"/>
              <a:t>health &amp; medical librarians</a:t>
            </a:r>
            <a:r>
              <a:rPr lang="en-US" dirty="0"/>
              <a:t>, </a:t>
            </a:r>
            <a:r>
              <a:rPr lang="en-US" b="1" dirty="0"/>
              <a:t>medical practitioners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Shape 202"/>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61C9F4F8-1CA1-4169-A513-5E15F4D91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Google Shape;203;p34"/>
          <p:cNvSpPr txBox="1">
            <a:spLocks noGrp="1"/>
          </p:cNvSpPr>
          <p:nvPr>
            <p:ph type="ctrTitle"/>
          </p:nvPr>
        </p:nvSpPr>
        <p:spPr>
          <a:xfrm>
            <a:off x="900112" y="1790058"/>
            <a:ext cx="5057775" cy="1234440"/>
          </a:xfrm>
          <a:prstGeom prst="rect">
            <a:avLst/>
          </a:prstGeom>
          <a:solidFill>
            <a:schemeClr val="tx1"/>
          </a:solidFill>
          <a:ln w="190500" cmpd="thinThick">
            <a:solidFill>
              <a:schemeClr val="tx1"/>
            </a:solidFill>
          </a:ln>
        </p:spPr>
        <p:txBody>
          <a:bodyPr spcFirstLastPara="1" lIns="68569" tIns="68569" rIns="68569" bIns="68569" anchorCtr="0">
            <a:normAutofit/>
          </a:bodyPr>
          <a:lstStyle/>
          <a:p>
            <a:r>
              <a:rPr lang="en-US" dirty="0">
                <a:solidFill>
                  <a:schemeClr val="bg1"/>
                </a:solidFill>
              </a:rPr>
              <a:t>Thank you!</a:t>
            </a:r>
          </a:p>
          <a:p>
            <a:r>
              <a:rPr lang="en-US" i="1" dirty="0">
                <a:solidFill>
                  <a:schemeClr val="bg1"/>
                </a:solidFill>
              </a:rPr>
              <a:t>Questions?</a:t>
            </a:r>
          </a:p>
        </p:txBody>
      </p:sp>
      <p:sp>
        <p:nvSpPr>
          <p:cNvPr id="204" name="Google Shape;204;p34"/>
          <p:cNvSpPr txBox="1">
            <a:spLocks noGrp="1"/>
          </p:cNvSpPr>
          <p:nvPr>
            <p:ph type="subTitle" idx="1"/>
          </p:nvPr>
        </p:nvSpPr>
        <p:spPr>
          <a:xfrm>
            <a:off x="1516046" y="3264408"/>
            <a:ext cx="3825907" cy="929920"/>
          </a:xfrm>
          <a:prstGeom prst="rect">
            <a:avLst/>
          </a:prstGeom>
        </p:spPr>
        <p:txBody>
          <a:bodyPr spcFirstLastPara="1" lIns="68569" tIns="68569" rIns="68569" bIns="68569" anchorCtr="0">
            <a:normAutofit/>
          </a:bodyPr>
          <a:lstStyle/>
          <a:p>
            <a:pPr marL="0" indent="0"/>
            <a:r>
              <a:rPr lang="en" sz="1700" dirty="0"/>
              <a:t>For more project info:</a:t>
            </a:r>
          </a:p>
          <a:p>
            <a:pPr marL="0" indent="0"/>
            <a:r>
              <a:rPr lang="en" sz="1700" u="sng" dirty="0">
                <a:highlight>
                  <a:srgbClr val="FFFF00"/>
                </a:highlight>
              </a:rPr>
              <a:t>http://bit.ly/hiplgbtq</a:t>
            </a:r>
            <a:r>
              <a:rPr lang="en" sz="1700" dirty="0">
                <a:highlight>
                  <a:srgbClr val="FFFF00"/>
                </a:highlight>
              </a:rPr>
              <a:t> </a:t>
            </a:r>
            <a:endParaRPr sz="1700" dirty="0">
              <a:highlight>
                <a:srgbClr val="FFFF00"/>
              </a:highlight>
            </a:endParaRPr>
          </a:p>
        </p:txBody>
      </p:sp>
      <p:pic>
        <p:nvPicPr>
          <p:cNvPr id="5" name="Picture 4">
            <a:extLst>
              <a:ext uri="{FF2B5EF4-FFF2-40B4-BE49-F238E27FC236}">
                <a16:creationId xmlns:a16="http://schemas.microsoft.com/office/drawing/2014/main" id="{95DA30B5-B1A7-4542-86DD-9E699162C943}"/>
              </a:ext>
            </a:extLst>
          </p:cNvPr>
          <p:cNvPicPr>
            <a:picLocks noChangeAspect="1"/>
          </p:cNvPicPr>
          <p:nvPr/>
        </p:nvPicPr>
        <p:blipFill>
          <a:blip r:embed="rId3"/>
          <a:stretch>
            <a:fillRect/>
          </a:stretch>
        </p:blipFill>
        <p:spPr>
          <a:xfrm>
            <a:off x="4690343" y="4651461"/>
            <a:ext cx="1096801" cy="498546"/>
          </a:xfrm>
          <a:prstGeom prst="rect">
            <a:avLst/>
          </a:prstGeom>
        </p:spPr>
      </p:pic>
      <p:pic>
        <p:nvPicPr>
          <p:cNvPr id="6" name="Picture 5">
            <a:extLst>
              <a:ext uri="{FF2B5EF4-FFF2-40B4-BE49-F238E27FC236}">
                <a16:creationId xmlns:a16="http://schemas.microsoft.com/office/drawing/2014/main" id="{85CAB9AE-D125-F14E-9234-8F632734A3C9}"/>
              </a:ext>
            </a:extLst>
          </p:cNvPr>
          <p:cNvPicPr>
            <a:picLocks noChangeAspect="1"/>
          </p:cNvPicPr>
          <p:nvPr/>
        </p:nvPicPr>
        <p:blipFill>
          <a:blip r:embed="rId4"/>
          <a:stretch>
            <a:fillRect/>
          </a:stretch>
        </p:blipFill>
        <p:spPr>
          <a:xfrm>
            <a:off x="5787144" y="4763574"/>
            <a:ext cx="1011503" cy="27432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dilapidated street&#10;&#10;Description automatically generated">
            <a:extLst>
              <a:ext uri="{FF2B5EF4-FFF2-40B4-BE49-F238E27FC236}">
                <a16:creationId xmlns:a16="http://schemas.microsoft.com/office/drawing/2014/main" id="{86183C7F-A61A-0D49-BF8C-A8334965C04A}"/>
              </a:ext>
            </a:extLst>
          </p:cNvPr>
          <p:cNvPicPr>
            <a:picLocks noChangeAspect="1"/>
          </p:cNvPicPr>
          <p:nvPr/>
        </p:nvPicPr>
        <p:blipFill rotWithShape="1">
          <a:blip r:embed="rId3">
            <a:alphaModFix amt="40000"/>
          </a:blip>
          <a:srcRect r="9334" b="1"/>
          <a:stretch/>
        </p:blipFill>
        <p:spPr>
          <a:xfrm>
            <a:off x="20" y="10"/>
            <a:ext cx="6857980" cy="5143490"/>
          </a:xfrm>
          <a:prstGeom prst="rect">
            <a:avLst/>
          </a:prstGeom>
        </p:spPr>
      </p:pic>
      <p:sp>
        <p:nvSpPr>
          <p:cNvPr id="2" name="Title 1">
            <a:extLst>
              <a:ext uri="{FF2B5EF4-FFF2-40B4-BE49-F238E27FC236}">
                <a16:creationId xmlns:a16="http://schemas.microsoft.com/office/drawing/2014/main" id="{622934A5-A8DB-8844-B22B-2A363E6147F5}"/>
              </a:ext>
            </a:extLst>
          </p:cNvPr>
          <p:cNvSpPr>
            <a:spLocks noGrp="1"/>
          </p:cNvSpPr>
          <p:nvPr>
            <p:ph type="title"/>
          </p:nvPr>
        </p:nvSpPr>
        <p:spPr>
          <a:xfrm>
            <a:off x="1255014" y="723519"/>
            <a:ext cx="4347972" cy="891540"/>
          </a:xfrm>
          <a:noFill/>
          <a:ln>
            <a:solidFill>
              <a:srgbClr val="FFFFFF"/>
            </a:solidFill>
          </a:ln>
        </p:spPr>
        <p:txBody>
          <a:bodyPr>
            <a:normAutofit/>
          </a:bodyPr>
          <a:lstStyle/>
          <a:p>
            <a:r>
              <a:rPr lang="en-US" sz="1800" i="1">
                <a:solidFill>
                  <a:schemeClr val="tx1"/>
                </a:solidFill>
              </a:rPr>
              <a:t>Introduction: </a:t>
            </a:r>
            <a:r>
              <a:rPr lang="en-US" sz="1800">
                <a:solidFill>
                  <a:schemeClr val="tx1"/>
                </a:solidFill>
              </a:rPr>
              <a:t>Re-thinking deficit models</a:t>
            </a:r>
          </a:p>
        </p:txBody>
      </p:sp>
      <p:sp>
        <p:nvSpPr>
          <p:cNvPr id="3" name="Content Placeholder 2">
            <a:extLst>
              <a:ext uri="{FF2B5EF4-FFF2-40B4-BE49-F238E27FC236}">
                <a16:creationId xmlns:a16="http://schemas.microsoft.com/office/drawing/2014/main" id="{97018E8E-119A-754D-85E6-522BD57496B8}"/>
              </a:ext>
            </a:extLst>
          </p:cNvPr>
          <p:cNvSpPr>
            <a:spLocks noGrp="1"/>
          </p:cNvSpPr>
          <p:nvPr>
            <p:ph idx="1"/>
          </p:nvPr>
        </p:nvSpPr>
        <p:spPr>
          <a:xfrm>
            <a:off x="1255014" y="1978533"/>
            <a:ext cx="4347972" cy="2326487"/>
          </a:xfrm>
        </p:spPr>
        <p:txBody>
          <a:bodyPr>
            <a:normAutofit/>
          </a:bodyPr>
          <a:lstStyle/>
          <a:p>
            <a:r>
              <a:rPr lang="en-US"/>
              <a:t>Deficit models focus on identifying </a:t>
            </a:r>
            <a:r>
              <a:rPr lang="en-US" b="1"/>
              <a:t>problems </a:t>
            </a:r>
            <a:r>
              <a:rPr lang="en-US"/>
              <a:t>&amp;</a:t>
            </a:r>
            <a:r>
              <a:rPr lang="en-US" b="1"/>
              <a:t> needs</a:t>
            </a:r>
          </a:p>
          <a:p>
            <a:r>
              <a:rPr lang="en-US"/>
              <a:t>Public health policy development addressing </a:t>
            </a:r>
            <a:r>
              <a:rPr lang="en-US" b="1"/>
              <a:t>failures</a:t>
            </a:r>
            <a:r>
              <a:rPr lang="en-US"/>
              <a:t> of individuals &amp; communities to avoid disease </a:t>
            </a:r>
            <a:r>
              <a:rPr lang="en-US" i="1"/>
              <a:t>(Morgan &amp; </a:t>
            </a:r>
            <a:r>
              <a:rPr lang="en-US" i="1" err="1"/>
              <a:t>Ziglio</a:t>
            </a:r>
            <a:r>
              <a:rPr lang="en-US" i="1"/>
              <a:t>, 2006; </a:t>
            </a:r>
            <a:r>
              <a:rPr lang="en-US" i="1" err="1"/>
              <a:t>Ziglio</a:t>
            </a:r>
            <a:r>
              <a:rPr lang="en-US" i="1"/>
              <a:t> et al., 2000)</a:t>
            </a:r>
          </a:p>
          <a:p>
            <a:r>
              <a:rPr lang="en-US"/>
              <a:t>Library &amp; Information Science (LIS) framing of </a:t>
            </a:r>
            <a:r>
              <a:rPr lang="en-US" b="1"/>
              <a:t>“needy” individuals </a:t>
            </a:r>
            <a:r>
              <a:rPr lang="en-US" i="1"/>
              <a:t>(</a:t>
            </a:r>
            <a:r>
              <a:rPr lang="en-US" i="1" err="1"/>
              <a:t>Frohmann</a:t>
            </a:r>
            <a:r>
              <a:rPr lang="en-US" i="1"/>
              <a:t>, 1992; Julien, 1999; Olsson,  2005</a:t>
            </a:r>
            <a:endParaRPr lang="en-US"/>
          </a:p>
          <a:p>
            <a:r>
              <a:rPr lang="en-US"/>
              <a:t>Health librarianship focuses on </a:t>
            </a:r>
            <a:r>
              <a:rPr lang="en-US" b="1"/>
              <a:t>universal medical information </a:t>
            </a:r>
            <a:r>
              <a:rPr lang="en-US"/>
              <a:t>&amp;</a:t>
            </a:r>
            <a:r>
              <a:rPr lang="en-US" b="1"/>
              <a:t> education</a:t>
            </a:r>
            <a:r>
              <a:rPr lang="en-US"/>
              <a:t> </a:t>
            </a:r>
            <a:r>
              <a:rPr lang="en-US" i="1"/>
              <a:t>(Morris &amp; Hawkins, 2016; Ma, et al., 2018)  </a:t>
            </a:r>
          </a:p>
        </p:txBody>
      </p:sp>
      <p:pic>
        <p:nvPicPr>
          <p:cNvPr id="8" name="Picture 7">
            <a:extLst>
              <a:ext uri="{FF2B5EF4-FFF2-40B4-BE49-F238E27FC236}">
                <a16:creationId xmlns:a16="http://schemas.microsoft.com/office/drawing/2014/main" id="{C1E1E9EA-E9DA-FA49-80F5-9F3A0DAE3C43}"/>
              </a:ext>
            </a:extLst>
          </p:cNvPr>
          <p:cNvPicPr>
            <a:picLocks noChangeAspect="1"/>
          </p:cNvPicPr>
          <p:nvPr/>
        </p:nvPicPr>
        <p:blipFill>
          <a:blip r:embed="rId4"/>
          <a:stretch>
            <a:fillRect/>
          </a:stretch>
        </p:blipFill>
        <p:spPr>
          <a:xfrm>
            <a:off x="4690343" y="4651461"/>
            <a:ext cx="1096801" cy="498546"/>
          </a:xfrm>
          <a:prstGeom prst="rect">
            <a:avLst/>
          </a:prstGeom>
        </p:spPr>
      </p:pic>
      <p:pic>
        <p:nvPicPr>
          <p:cNvPr id="9" name="Picture 8">
            <a:extLst>
              <a:ext uri="{FF2B5EF4-FFF2-40B4-BE49-F238E27FC236}">
                <a16:creationId xmlns:a16="http://schemas.microsoft.com/office/drawing/2014/main" id="{947B11E3-C663-F54C-B5AE-A74F6B1AB20C}"/>
              </a:ext>
            </a:extLst>
          </p:cNvPr>
          <p:cNvPicPr>
            <a:picLocks noChangeAspect="1"/>
          </p:cNvPicPr>
          <p:nvPr/>
        </p:nvPicPr>
        <p:blipFill>
          <a:blip r:embed="rId5"/>
          <a:stretch>
            <a:fillRect/>
          </a:stretch>
        </p:blipFill>
        <p:spPr>
          <a:xfrm>
            <a:off x="5787144" y="4763574"/>
            <a:ext cx="1011503" cy="274320"/>
          </a:xfrm>
          <a:prstGeom prst="rect">
            <a:avLst/>
          </a:prstGeom>
        </p:spPr>
      </p:pic>
    </p:spTree>
    <p:extLst>
      <p:ext uri="{BB962C8B-B14F-4D97-AF65-F5344CB8AC3E}">
        <p14:creationId xmlns:p14="http://schemas.microsoft.com/office/powerpoint/2010/main" val="425657638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p:cNvGrpSpPr/>
        <p:nvPr/>
      </p:nvGrpSpPr>
      <p:grpSpPr>
        <a:xfrm>
          <a:off x="0" y="0"/>
          <a:ext cx="0" cy="0"/>
          <a:chOff x="0" y="0"/>
          <a:chExt cx="0" cy="0"/>
        </a:xfrm>
      </p:grpSpPr>
      <p:sp>
        <p:nvSpPr>
          <p:cNvPr id="87" name="Rectangle 86">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945" y="936117"/>
            <a:ext cx="5452110" cy="327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503" y="795528"/>
            <a:ext cx="5662993" cy="355244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Google Shape;209;p35"/>
          <p:cNvSpPr txBox="1">
            <a:spLocks noGrp="1"/>
          </p:cNvSpPr>
          <p:nvPr>
            <p:ph type="title"/>
          </p:nvPr>
        </p:nvSpPr>
        <p:spPr>
          <a:xfrm>
            <a:off x="1255014" y="350563"/>
            <a:ext cx="4347972" cy="891540"/>
          </a:xfrm>
          <a:prstGeom prst="rect">
            <a:avLst/>
          </a:prstGeom>
          <a:solidFill>
            <a:srgbClr val="FFFFFF"/>
          </a:solidFill>
        </p:spPr>
        <p:txBody>
          <a:bodyPr spcFirstLastPara="1" vert="horz" lIns="182880" tIns="182880" rIns="182880" bIns="182880" rtlCol="0" anchor="ctr" anchorCtr="0">
            <a:normAutofit/>
          </a:bodyPr>
          <a:lstStyle/>
          <a:p>
            <a:pPr defTabSz="914400">
              <a:spcBef>
                <a:spcPct val="0"/>
              </a:spcBef>
            </a:pPr>
            <a:r>
              <a:rPr lang="en-US" sz="2800" kern="1200" cap="all" spc="200" baseline="0" dirty="0">
                <a:solidFill>
                  <a:srgbClr val="262626"/>
                </a:solidFill>
                <a:latin typeface="+mj-lt"/>
                <a:ea typeface="+mj-ea"/>
                <a:cs typeface="+mj-cs"/>
              </a:rPr>
              <a:t>References</a:t>
            </a:r>
          </a:p>
        </p:txBody>
      </p:sp>
      <p:sp>
        <p:nvSpPr>
          <p:cNvPr id="210" name="Google Shape;210;p35"/>
          <p:cNvSpPr txBox="1">
            <a:spLocks noGrp="1"/>
          </p:cNvSpPr>
          <p:nvPr>
            <p:ph type="body" idx="1"/>
          </p:nvPr>
        </p:nvSpPr>
        <p:spPr>
          <a:xfrm>
            <a:off x="959659" y="1718446"/>
            <a:ext cx="4938476" cy="2159442"/>
          </a:xfrm>
          <a:prstGeom prst="rect">
            <a:avLst/>
          </a:prstGeom>
        </p:spPr>
        <p:txBody>
          <a:bodyPr spcFirstLastPara="1" vert="horz" lIns="91440" tIns="45720" rIns="91440" bIns="45720" rtlCol="0" anchorCtr="0">
            <a:noAutofit/>
          </a:bodyPr>
          <a:lstStyle/>
          <a:p>
            <a:pPr marL="0" indent="0" algn="just" defTabSz="914400">
              <a:spcAft>
                <a:spcPts val="600"/>
              </a:spcAft>
              <a:buNone/>
            </a:pPr>
            <a:r>
              <a:rPr lang="en-US" sz="1200" dirty="0">
                <a:solidFill>
                  <a:schemeClr val="tx1"/>
                </a:solidFill>
              </a:rPr>
              <a:t>Adler, M. (2017). Cruising the library: Perversities in the organization of knowledge. New York, NY: Fordham University Press</a:t>
            </a:r>
          </a:p>
          <a:p>
            <a:pPr marL="0" indent="0" algn="just" defTabSz="914400">
              <a:spcAft>
                <a:spcPts val="600"/>
              </a:spcAft>
              <a:buNone/>
            </a:pPr>
            <a:r>
              <a:rPr lang="en-US" sz="1200" dirty="0">
                <a:solidFill>
                  <a:schemeClr val="tx1"/>
                </a:solidFill>
              </a:rPr>
              <a:t>Cooke, N. A. (2018). Creating Mirrors and Doors in the Curriculum: Diversifying and Re-Envisioning the MLS. In Re-envisioning the MLS: Perspectives on the Future of Library and Information Science Education (pp. 27-48). Emerald Publishing Limited.</a:t>
            </a:r>
          </a:p>
          <a:p>
            <a:pPr marL="0" indent="0" algn="just" defTabSz="914400">
              <a:spcAft>
                <a:spcPts val="600"/>
              </a:spcAft>
              <a:buNone/>
            </a:pPr>
            <a:r>
              <a:rPr lang="en-US" sz="1200" dirty="0">
                <a:solidFill>
                  <a:schemeClr val="tx1"/>
                </a:solidFill>
              </a:rPr>
              <a:t>Greyson, D. (2013). Information world mapping: A participatory, visual, elicitation activity for information practice interviews. Proceedings of the American Society for Information Science and Technology, 50(1), 1-4.</a:t>
            </a:r>
          </a:p>
          <a:p>
            <a:pPr marL="0" indent="0" algn="just" defTabSz="914400">
              <a:spcAft>
                <a:spcPts val="600"/>
              </a:spcAft>
              <a:buNone/>
            </a:pPr>
            <a:r>
              <a:rPr lang="en-US" sz="1200" dirty="0">
                <a:solidFill>
                  <a:schemeClr val="tx1"/>
                </a:solidFill>
              </a:rPr>
              <a:t>Hillary G. A. (1995). Definitions of community: Areas of agreement. Rural Sociology, 20, 111-123.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p:cNvGrpSpPr/>
        <p:nvPr/>
      </p:nvGrpSpPr>
      <p:grpSpPr>
        <a:xfrm>
          <a:off x="0" y="0"/>
          <a:ext cx="0" cy="0"/>
          <a:chOff x="0" y="0"/>
          <a:chExt cx="0" cy="0"/>
        </a:xfrm>
      </p:grpSpPr>
      <p:sp>
        <p:nvSpPr>
          <p:cNvPr id="87" name="Rectangle 86">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945" y="936117"/>
            <a:ext cx="5452110" cy="327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503" y="795528"/>
            <a:ext cx="5662993" cy="355244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Google Shape;209;p35"/>
          <p:cNvSpPr txBox="1">
            <a:spLocks noGrp="1"/>
          </p:cNvSpPr>
          <p:nvPr>
            <p:ph type="title"/>
          </p:nvPr>
        </p:nvSpPr>
        <p:spPr>
          <a:xfrm>
            <a:off x="1255014" y="350563"/>
            <a:ext cx="4347972" cy="891540"/>
          </a:xfrm>
          <a:prstGeom prst="rect">
            <a:avLst/>
          </a:prstGeom>
          <a:solidFill>
            <a:srgbClr val="FFFFFF"/>
          </a:solidFill>
        </p:spPr>
        <p:txBody>
          <a:bodyPr spcFirstLastPara="1" vert="horz" lIns="182880" tIns="182880" rIns="182880" bIns="182880" rtlCol="0" anchor="ctr" anchorCtr="0">
            <a:normAutofit/>
          </a:bodyPr>
          <a:lstStyle/>
          <a:p>
            <a:pPr defTabSz="914400">
              <a:spcBef>
                <a:spcPct val="0"/>
              </a:spcBef>
            </a:pPr>
            <a:r>
              <a:rPr lang="en-US" sz="2800" kern="1200" cap="all" spc="200" baseline="0" dirty="0">
                <a:solidFill>
                  <a:srgbClr val="262626"/>
                </a:solidFill>
                <a:latin typeface="+mj-lt"/>
                <a:ea typeface="+mj-ea"/>
                <a:cs typeface="+mj-cs"/>
              </a:rPr>
              <a:t>References</a:t>
            </a:r>
          </a:p>
        </p:txBody>
      </p:sp>
      <p:sp>
        <p:nvSpPr>
          <p:cNvPr id="210" name="Google Shape;210;p35"/>
          <p:cNvSpPr txBox="1">
            <a:spLocks noGrp="1"/>
          </p:cNvSpPr>
          <p:nvPr>
            <p:ph type="body" idx="1"/>
          </p:nvPr>
        </p:nvSpPr>
        <p:spPr>
          <a:xfrm>
            <a:off x="959659" y="1718446"/>
            <a:ext cx="4938476" cy="2159442"/>
          </a:xfrm>
          <a:prstGeom prst="rect">
            <a:avLst/>
          </a:prstGeom>
        </p:spPr>
        <p:txBody>
          <a:bodyPr spcFirstLastPara="1" vert="horz" lIns="91440" tIns="45720" rIns="91440" bIns="45720" rtlCol="0" anchorCtr="0">
            <a:noAutofit/>
          </a:bodyPr>
          <a:lstStyle/>
          <a:p>
            <a:pPr marL="0" indent="0" algn="just" defTabSz="914400">
              <a:spcAft>
                <a:spcPts val="600"/>
              </a:spcAft>
              <a:buNone/>
            </a:pPr>
            <a:r>
              <a:rPr lang="en-US" sz="1200" dirty="0">
                <a:solidFill>
                  <a:schemeClr val="tx1"/>
                </a:solidFill>
              </a:rPr>
              <a:t>Hoffman, N. D., Freeman, K., &amp; Swann, S. (2009). Healthcare Preferences of Lesbian, Gay, Bisexual, Transgender and Questioning  Youth. Journal of Adolescent Health, 45(3), 222–229.</a:t>
            </a:r>
          </a:p>
          <a:p>
            <a:pPr marL="0" indent="0" algn="just" defTabSz="914400">
              <a:spcAft>
                <a:spcPts val="600"/>
              </a:spcAft>
              <a:buNone/>
            </a:pPr>
            <a:r>
              <a:rPr lang="en-US" sz="1200" dirty="0">
                <a:solidFill>
                  <a:schemeClr val="tx1"/>
                </a:solidFill>
              </a:rPr>
              <a:t>Irvin, V. (2016). Gazing the diversity stance in North America: Bringing practitioner inquiry into the LIS classroom. Journal of Education for Library and Information Science, 57(2), 151-160.</a:t>
            </a:r>
          </a:p>
          <a:p>
            <a:pPr marL="0" indent="0" algn="just" defTabSz="914400">
              <a:spcAft>
                <a:spcPts val="600"/>
              </a:spcAft>
              <a:buNone/>
            </a:pPr>
            <a:r>
              <a:rPr lang="en-US" sz="1200" dirty="0">
                <a:solidFill>
                  <a:schemeClr val="tx1"/>
                </a:solidFill>
              </a:rPr>
              <a:t>Jaeger, P. T., </a:t>
            </a:r>
            <a:r>
              <a:rPr lang="en-US" sz="1200" dirty="0" err="1">
                <a:solidFill>
                  <a:schemeClr val="tx1"/>
                </a:solidFill>
              </a:rPr>
              <a:t>Bertot</a:t>
            </a:r>
            <a:r>
              <a:rPr lang="en-US" sz="1200" dirty="0">
                <a:solidFill>
                  <a:schemeClr val="tx1"/>
                </a:solidFill>
              </a:rPr>
              <a:t>, J. C., &amp; Franklin, R. E. (2010). Diversity, inclusion, and underrepresented populations in LIS research. The Library Quarterly, 80(2), 175-181.</a:t>
            </a:r>
          </a:p>
          <a:p>
            <a:pPr marL="0" indent="0" algn="just" defTabSz="914400">
              <a:spcAft>
                <a:spcPts val="600"/>
              </a:spcAft>
              <a:buNone/>
            </a:pPr>
            <a:r>
              <a:rPr lang="en-US" sz="1200" dirty="0">
                <a:solidFill>
                  <a:schemeClr val="tx1"/>
                </a:solidFill>
              </a:rPr>
              <a:t>Klein, E. W., &amp; </a:t>
            </a:r>
            <a:r>
              <a:rPr lang="en-US" sz="1200" dirty="0" err="1">
                <a:solidFill>
                  <a:schemeClr val="tx1"/>
                </a:solidFill>
              </a:rPr>
              <a:t>Nakhai</a:t>
            </a:r>
            <a:r>
              <a:rPr lang="en-US" sz="1200" dirty="0">
                <a:solidFill>
                  <a:schemeClr val="tx1"/>
                </a:solidFill>
              </a:rPr>
              <a:t>, M. (2016). Caring for LGBTQ patients: Methods for improving physician cultural competence. The International Journal of Psychiatry in Medicine, 51(4), 315-324.</a:t>
            </a:r>
          </a:p>
        </p:txBody>
      </p:sp>
    </p:spTree>
    <p:extLst>
      <p:ext uri="{BB962C8B-B14F-4D97-AF65-F5344CB8AC3E}">
        <p14:creationId xmlns:p14="http://schemas.microsoft.com/office/powerpoint/2010/main" val="1308779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p:cNvGrpSpPr/>
        <p:nvPr/>
      </p:nvGrpSpPr>
      <p:grpSpPr>
        <a:xfrm>
          <a:off x="0" y="0"/>
          <a:ext cx="0" cy="0"/>
          <a:chOff x="0" y="0"/>
          <a:chExt cx="0" cy="0"/>
        </a:xfrm>
      </p:grpSpPr>
      <p:sp>
        <p:nvSpPr>
          <p:cNvPr id="87" name="Rectangle 86">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945" y="936117"/>
            <a:ext cx="5452110" cy="327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503" y="795528"/>
            <a:ext cx="5662993" cy="355244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Google Shape;209;p35"/>
          <p:cNvSpPr txBox="1">
            <a:spLocks noGrp="1"/>
          </p:cNvSpPr>
          <p:nvPr>
            <p:ph type="title"/>
          </p:nvPr>
        </p:nvSpPr>
        <p:spPr>
          <a:xfrm>
            <a:off x="1255014" y="350563"/>
            <a:ext cx="4347972" cy="891540"/>
          </a:xfrm>
          <a:prstGeom prst="rect">
            <a:avLst/>
          </a:prstGeom>
          <a:solidFill>
            <a:srgbClr val="FFFFFF"/>
          </a:solidFill>
        </p:spPr>
        <p:txBody>
          <a:bodyPr spcFirstLastPara="1" vert="horz" lIns="182880" tIns="182880" rIns="182880" bIns="182880" rtlCol="0" anchor="ctr" anchorCtr="0">
            <a:normAutofit/>
          </a:bodyPr>
          <a:lstStyle/>
          <a:p>
            <a:pPr defTabSz="914400">
              <a:spcBef>
                <a:spcPct val="0"/>
              </a:spcBef>
            </a:pPr>
            <a:r>
              <a:rPr lang="en-US" sz="2800" kern="1200" cap="all" spc="200" baseline="0" dirty="0">
                <a:solidFill>
                  <a:srgbClr val="262626"/>
                </a:solidFill>
                <a:latin typeface="+mj-lt"/>
                <a:ea typeface="+mj-ea"/>
                <a:cs typeface="+mj-cs"/>
              </a:rPr>
              <a:t>References</a:t>
            </a:r>
          </a:p>
        </p:txBody>
      </p:sp>
      <p:sp>
        <p:nvSpPr>
          <p:cNvPr id="210" name="Google Shape;210;p35"/>
          <p:cNvSpPr txBox="1">
            <a:spLocks noGrp="1"/>
          </p:cNvSpPr>
          <p:nvPr>
            <p:ph type="body" idx="1"/>
          </p:nvPr>
        </p:nvSpPr>
        <p:spPr>
          <a:xfrm>
            <a:off x="959659" y="1718446"/>
            <a:ext cx="4938476" cy="2159442"/>
          </a:xfrm>
          <a:prstGeom prst="rect">
            <a:avLst/>
          </a:prstGeom>
        </p:spPr>
        <p:txBody>
          <a:bodyPr spcFirstLastPara="1" vert="horz" lIns="91440" tIns="45720" rIns="91440" bIns="45720" rtlCol="0" anchorCtr="0">
            <a:noAutofit/>
          </a:bodyPr>
          <a:lstStyle/>
          <a:p>
            <a:pPr marL="0" indent="0" algn="just" defTabSz="914400">
              <a:spcAft>
                <a:spcPts val="600"/>
              </a:spcAft>
              <a:buNone/>
            </a:pPr>
            <a:r>
              <a:rPr lang="en-US" sz="1200" dirty="0" err="1">
                <a:solidFill>
                  <a:schemeClr val="tx1"/>
                </a:solidFill>
              </a:rPr>
              <a:t>Lockmiller</a:t>
            </a:r>
            <a:r>
              <a:rPr lang="en-US" sz="1200" dirty="0">
                <a:solidFill>
                  <a:schemeClr val="tx1"/>
                </a:solidFill>
              </a:rPr>
              <a:t>, C. (2019) Against medicine: Constructing a queer-feminist community health informatics and librarianship. In the Library With The </a:t>
            </a:r>
            <a:r>
              <a:rPr lang="en-US" sz="1200" dirty="0" err="1">
                <a:solidFill>
                  <a:schemeClr val="tx1"/>
                </a:solidFill>
              </a:rPr>
              <a:t>Leadpipe</a:t>
            </a:r>
            <a:r>
              <a:rPr lang="en-US" sz="1200" dirty="0">
                <a:solidFill>
                  <a:schemeClr val="tx1"/>
                </a:solidFill>
              </a:rPr>
              <a:t>. Retrieved from http://</a:t>
            </a:r>
            <a:r>
              <a:rPr lang="en-US" sz="1200" dirty="0" err="1">
                <a:solidFill>
                  <a:schemeClr val="tx1"/>
                </a:solidFill>
              </a:rPr>
              <a:t>www.inthelibrarywiththeleadpipe.org</a:t>
            </a:r>
            <a:r>
              <a:rPr lang="en-US" sz="1200" dirty="0">
                <a:solidFill>
                  <a:schemeClr val="tx1"/>
                </a:solidFill>
              </a:rPr>
              <a:t>/2019/against-medicine/ </a:t>
            </a:r>
          </a:p>
          <a:p>
            <a:pPr marL="0" indent="0" algn="just" defTabSz="914400">
              <a:spcAft>
                <a:spcPts val="600"/>
              </a:spcAft>
              <a:buNone/>
            </a:pPr>
            <a:r>
              <a:rPr lang="en-US" sz="1200" dirty="0">
                <a:solidFill>
                  <a:schemeClr val="tx1"/>
                </a:solidFill>
              </a:rPr>
              <a:t>Ma, J., Stahl, L., &amp; Knotts, E. (2018). Emerging roles of health information professionals for library and information science curriculum development: a scoping review. Journal of the Medical Library Association: JMLA, 106(4), 432.</a:t>
            </a:r>
          </a:p>
          <a:p>
            <a:pPr marL="0" indent="0" algn="just" defTabSz="914400">
              <a:spcAft>
                <a:spcPts val="600"/>
              </a:spcAft>
              <a:buNone/>
            </a:pPr>
            <a:r>
              <a:rPr lang="en-US" sz="1200" dirty="0">
                <a:solidFill>
                  <a:schemeClr val="tx1"/>
                </a:solidFill>
              </a:rPr>
              <a:t>Martin, E. R. (2019). Social justice and the medical librarian. Journal of the Medical Library Association: JMLA, 107(3), 291.</a:t>
            </a:r>
          </a:p>
        </p:txBody>
      </p:sp>
    </p:spTree>
    <p:extLst>
      <p:ext uri="{BB962C8B-B14F-4D97-AF65-F5344CB8AC3E}">
        <p14:creationId xmlns:p14="http://schemas.microsoft.com/office/powerpoint/2010/main" val="2216513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p:cNvGrpSpPr/>
        <p:nvPr/>
      </p:nvGrpSpPr>
      <p:grpSpPr>
        <a:xfrm>
          <a:off x="0" y="0"/>
          <a:ext cx="0" cy="0"/>
          <a:chOff x="0" y="0"/>
          <a:chExt cx="0" cy="0"/>
        </a:xfrm>
      </p:grpSpPr>
      <p:sp>
        <p:nvSpPr>
          <p:cNvPr id="87" name="Rectangle 86">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945" y="936117"/>
            <a:ext cx="5452110" cy="327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503" y="795528"/>
            <a:ext cx="5662993" cy="355244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Google Shape;209;p35"/>
          <p:cNvSpPr txBox="1">
            <a:spLocks noGrp="1"/>
          </p:cNvSpPr>
          <p:nvPr>
            <p:ph type="title"/>
          </p:nvPr>
        </p:nvSpPr>
        <p:spPr>
          <a:xfrm>
            <a:off x="1255014" y="350563"/>
            <a:ext cx="4347972" cy="891540"/>
          </a:xfrm>
          <a:prstGeom prst="rect">
            <a:avLst/>
          </a:prstGeom>
          <a:solidFill>
            <a:srgbClr val="FFFFFF"/>
          </a:solidFill>
        </p:spPr>
        <p:txBody>
          <a:bodyPr spcFirstLastPara="1" vert="horz" lIns="182880" tIns="182880" rIns="182880" bIns="182880" rtlCol="0" anchor="ctr" anchorCtr="0">
            <a:normAutofit/>
          </a:bodyPr>
          <a:lstStyle/>
          <a:p>
            <a:pPr defTabSz="914400">
              <a:spcBef>
                <a:spcPct val="0"/>
              </a:spcBef>
            </a:pPr>
            <a:r>
              <a:rPr lang="en-US" sz="2800" kern="1200" cap="all" spc="200" baseline="0" dirty="0">
                <a:solidFill>
                  <a:srgbClr val="262626"/>
                </a:solidFill>
                <a:latin typeface="+mj-lt"/>
                <a:ea typeface="+mj-ea"/>
                <a:cs typeface="+mj-cs"/>
              </a:rPr>
              <a:t>References</a:t>
            </a:r>
          </a:p>
        </p:txBody>
      </p:sp>
      <p:sp>
        <p:nvSpPr>
          <p:cNvPr id="210" name="Google Shape;210;p35"/>
          <p:cNvSpPr txBox="1">
            <a:spLocks noGrp="1"/>
          </p:cNvSpPr>
          <p:nvPr>
            <p:ph type="body" idx="1"/>
          </p:nvPr>
        </p:nvSpPr>
        <p:spPr>
          <a:xfrm>
            <a:off x="959659" y="1718446"/>
            <a:ext cx="4938476" cy="2159442"/>
          </a:xfrm>
          <a:prstGeom prst="rect">
            <a:avLst/>
          </a:prstGeom>
        </p:spPr>
        <p:txBody>
          <a:bodyPr spcFirstLastPara="1" vert="horz" lIns="91440" tIns="45720" rIns="91440" bIns="45720" rtlCol="0" anchorCtr="0">
            <a:noAutofit/>
          </a:bodyPr>
          <a:lstStyle/>
          <a:p>
            <a:pPr marL="0" indent="0" algn="just" defTabSz="914400">
              <a:spcAft>
                <a:spcPts val="600"/>
              </a:spcAft>
              <a:buNone/>
            </a:pPr>
            <a:r>
              <a:rPr lang="en-US" sz="1200" dirty="0">
                <a:solidFill>
                  <a:schemeClr val="tx1"/>
                </a:solidFill>
              </a:rPr>
              <a:t>Morris, M., &amp; Hawkins, B. (2016). Towards a new specialization in health librarianship: LGBTQ health. Journal of the Canadian Health Libraries Association, 37(1), 20-23. </a:t>
            </a:r>
            <a:r>
              <a:rPr lang="en-US" sz="1200" dirty="0" err="1">
                <a:solidFill>
                  <a:schemeClr val="tx1"/>
                </a:solidFill>
              </a:rPr>
              <a:t>Pohjanen</a:t>
            </a:r>
            <a:r>
              <a:rPr lang="en-US" sz="1200" dirty="0">
                <a:solidFill>
                  <a:schemeClr val="tx1"/>
                </a:solidFill>
              </a:rPr>
              <a:t>, A. M., &amp; </a:t>
            </a:r>
            <a:r>
              <a:rPr lang="en-US" sz="1200" dirty="0" err="1">
                <a:solidFill>
                  <a:schemeClr val="tx1"/>
                </a:solidFill>
              </a:rPr>
              <a:t>Kortelainen</a:t>
            </a:r>
            <a:r>
              <a:rPr lang="en-US" sz="1200" dirty="0">
                <a:solidFill>
                  <a:schemeClr val="tx1"/>
                </a:solidFill>
              </a:rPr>
              <a:t>, T. A. M. (2016). Transgender information </a:t>
            </a:r>
            <a:r>
              <a:rPr lang="en-US" sz="1200" dirty="0" err="1">
                <a:solidFill>
                  <a:schemeClr val="tx1"/>
                </a:solidFill>
              </a:rPr>
              <a:t>behaviour</a:t>
            </a:r>
            <a:r>
              <a:rPr lang="en-US" sz="1200" dirty="0">
                <a:solidFill>
                  <a:schemeClr val="tx1"/>
                </a:solidFill>
              </a:rPr>
              <a:t>. Journal of Documentation, 72(1), 172-190.</a:t>
            </a:r>
          </a:p>
          <a:p>
            <a:pPr marL="0" indent="0" algn="just" defTabSz="914400">
              <a:spcAft>
                <a:spcPts val="600"/>
              </a:spcAft>
              <a:buNone/>
            </a:pPr>
            <a:r>
              <a:rPr lang="en-US" sz="1200" dirty="0" err="1">
                <a:solidFill>
                  <a:schemeClr val="tx1"/>
                </a:solidFill>
              </a:rPr>
              <a:t>Savolainen</a:t>
            </a:r>
            <a:r>
              <a:rPr lang="en-US" sz="1200" dirty="0">
                <a:solidFill>
                  <a:schemeClr val="tx1"/>
                </a:solidFill>
              </a:rPr>
              <a:t>, R. (2008). Everyday information practices: a social phenomenological perspective. Scarecrow Press.</a:t>
            </a:r>
          </a:p>
          <a:p>
            <a:pPr marL="0" indent="0" algn="just" defTabSz="914400">
              <a:spcAft>
                <a:spcPts val="600"/>
              </a:spcAft>
              <a:buNone/>
            </a:pPr>
            <a:r>
              <a:rPr lang="en-US" sz="1200" dirty="0">
                <a:solidFill>
                  <a:schemeClr val="tx1"/>
                </a:solidFill>
              </a:rPr>
              <a:t>Steinke, J., Root-Bowman, M., Estabrook, S., Levine, D. S., &amp; Kantor, L. M. (2017). Meeting the needs of sexual and gender minority youth: formative research on potential digital health interventions. Journal of Adolescent Health, 60(5), 541-548.</a:t>
            </a:r>
          </a:p>
        </p:txBody>
      </p:sp>
    </p:spTree>
    <p:extLst>
      <p:ext uri="{BB962C8B-B14F-4D97-AF65-F5344CB8AC3E}">
        <p14:creationId xmlns:p14="http://schemas.microsoft.com/office/powerpoint/2010/main" val="2901773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65268" cy="51435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9C020-DD55-9441-8FD4-C58F2E4598BD}"/>
              </a:ext>
            </a:extLst>
          </p:cNvPr>
          <p:cNvSpPr>
            <a:spLocks noGrp="1"/>
          </p:cNvSpPr>
          <p:nvPr>
            <p:ph type="title"/>
          </p:nvPr>
        </p:nvSpPr>
        <p:spPr>
          <a:xfrm>
            <a:off x="360045" y="2010828"/>
            <a:ext cx="1913382" cy="1121846"/>
          </a:xfrm>
          <a:solidFill>
            <a:srgbClr val="FFFFFF"/>
          </a:solidFill>
          <a:ln>
            <a:solidFill>
              <a:srgbClr val="262626"/>
            </a:solidFill>
          </a:ln>
        </p:spPr>
        <p:txBody>
          <a:bodyPr>
            <a:normAutofit/>
          </a:bodyPr>
          <a:lstStyle/>
          <a:p>
            <a:r>
              <a:rPr lang="en-US" sz="1500"/>
              <a:t>Today’s presentation</a:t>
            </a:r>
          </a:p>
        </p:txBody>
      </p:sp>
      <p:sp useBgFill="1">
        <p:nvSpPr>
          <p:cNvPr id="12" name="Rectangle 11">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3718" y="0"/>
            <a:ext cx="4184282"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E19F0E2-7F90-46F5-817A-97F1D9411228}"/>
              </a:ext>
            </a:extLst>
          </p:cNvPr>
          <p:cNvGraphicFramePr>
            <a:graphicFrameLocks noGrp="1"/>
          </p:cNvGraphicFramePr>
          <p:nvPr>
            <p:ph idx="1"/>
            <p:extLst>
              <p:ext uri="{D42A27DB-BD31-4B8C-83A1-F6EECF244321}">
                <p14:modId xmlns:p14="http://schemas.microsoft.com/office/powerpoint/2010/main" val="2493450099"/>
              </p:ext>
            </p:extLst>
          </p:nvPr>
        </p:nvGraphicFramePr>
        <p:xfrm>
          <a:off x="3036093" y="479822"/>
          <a:ext cx="3460254" cy="3957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139C7F4E-537C-184F-B864-7B75816FC1E5}"/>
              </a:ext>
            </a:extLst>
          </p:cNvPr>
          <p:cNvPicPr>
            <a:picLocks noChangeAspect="1"/>
          </p:cNvPicPr>
          <p:nvPr/>
        </p:nvPicPr>
        <p:blipFill>
          <a:blip r:embed="rId8"/>
          <a:stretch>
            <a:fillRect/>
          </a:stretch>
        </p:blipFill>
        <p:spPr>
          <a:xfrm>
            <a:off x="4690343" y="4651461"/>
            <a:ext cx="1096801" cy="498546"/>
          </a:xfrm>
          <a:prstGeom prst="rect">
            <a:avLst/>
          </a:prstGeom>
        </p:spPr>
      </p:pic>
      <p:pic>
        <p:nvPicPr>
          <p:cNvPr id="9" name="Picture 8">
            <a:extLst>
              <a:ext uri="{FF2B5EF4-FFF2-40B4-BE49-F238E27FC236}">
                <a16:creationId xmlns:a16="http://schemas.microsoft.com/office/drawing/2014/main" id="{58F02CF6-8CCE-A845-8D70-FB68171B1E51}"/>
              </a:ext>
            </a:extLst>
          </p:cNvPr>
          <p:cNvPicPr>
            <a:picLocks noChangeAspect="1"/>
          </p:cNvPicPr>
          <p:nvPr/>
        </p:nvPicPr>
        <p:blipFill>
          <a:blip r:embed="rId9"/>
          <a:stretch>
            <a:fillRect/>
          </a:stretch>
        </p:blipFill>
        <p:spPr>
          <a:xfrm>
            <a:off x="5787144" y="4763574"/>
            <a:ext cx="1011503" cy="274320"/>
          </a:xfrm>
          <a:prstGeom prst="rect">
            <a:avLst/>
          </a:prstGeom>
        </p:spPr>
      </p:pic>
    </p:spTree>
    <p:extLst>
      <p:ext uri="{BB962C8B-B14F-4D97-AF65-F5344CB8AC3E}">
        <p14:creationId xmlns:p14="http://schemas.microsoft.com/office/powerpoint/2010/main" val="4115889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6687-3069-EF41-83BD-448E7661EFBA}"/>
              </a:ext>
            </a:extLst>
          </p:cNvPr>
          <p:cNvSpPr>
            <a:spLocks noGrp="1"/>
          </p:cNvSpPr>
          <p:nvPr>
            <p:ph type="title"/>
          </p:nvPr>
        </p:nvSpPr>
        <p:spPr>
          <a:xfrm>
            <a:off x="452628" y="734082"/>
            <a:ext cx="3332986" cy="881243"/>
          </a:xfrm>
        </p:spPr>
        <p:txBody>
          <a:bodyPr>
            <a:normAutofit/>
          </a:bodyPr>
          <a:lstStyle/>
          <a:p>
            <a:r>
              <a:rPr lang="en-US" sz="1600" i="1"/>
              <a:t>Context: </a:t>
            </a:r>
            <a:r>
              <a:rPr lang="en-US" sz="1600"/>
              <a:t>Describing the research study</a:t>
            </a:r>
            <a:endParaRPr lang="en-US" sz="1600" i="1"/>
          </a:p>
        </p:txBody>
      </p:sp>
      <p:sp>
        <p:nvSpPr>
          <p:cNvPr id="3" name="Content Placeholder 2">
            <a:extLst>
              <a:ext uri="{FF2B5EF4-FFF2-40B4-BE49-F238E27FC236}">
                <a16:creationId xmlns:a16="http://schemas.microsoft.com/office/drawing/2014/main" id="{94E3C49C-3671-A145-9CCD-14A0D2FF9038}"/>
              </a:ext>
            </a:extLst>
          </p:cNvPr>
          <p:cNvSpPr>
            <a:spLocks noGrp="1"/>
          </p:cNvSpPr>
          <p:nvPr>
            <p:ph idx="1"/>
          </p:nvPr>
        </p:nvSpPr>
        <p:spPr>
          <a:xfrm>
            <a:off x="452628" y="1980519"/>
            <a:ext cx="3332986" cy="2441439"/>
          </a:xfrm>
        </p:spPr>
        <p:txBody>
          <a:bodyPr>
            <a:normAutofit/>
          </a:bodyPr>
          <a:lstStyle/>
          <a:p>
            <a:pPr defTabSz="914400">
              <a:spcBef>
                <a:spcPts val="1000"/>
              </a:spcBef>
            </a:pPr>
            <a:r>
              <a:rPr lang="en-US" dirty="0"/>
              <a:t>LGBTQ+ populations face significant </a:t>
            </a:r>
            <a:r>
              <a:rPr lang="en-US" b="1" dirty="0"/>
              <a:t>health challenges </a:t>
            </a:r>
            <a:r>
              <a:rPr lang="en-US" i="1" dirty="0"/>
              <a:t>(</a:t>
            </a:r>
            <a:r>
              <a:rPr lang="en-US" i="1" u="sng" dirty="0">
                <a:hlinkClick r:id="rId3"/>
              </a:rPr>
              <a:t>HealthyPeople, 2019</a:t>
            </a:r>
            <a:r>
              <a:rPr lang="en-US" i="1" dirty="0"/>
              <a:t>)</a:t>
            </a:r>
          </a:p>
          <a:p>
            <a:pPr defTabSz="914400">
              <a:spcBef>
                <a:spcPts val="1000"/>
              </a:spcBef>
            </a:pPr>
            <a:r>
              <a:rPr lang="en-US" dirty="0"/>
              <a:t>Challenges exacerbated in </a:t>
            </a:r>
            <a:r>
              <a:rPr lang="en-US" b="1" dirty="0"/>
              <a:t>South </a:t>
            </a:r>
            <a:r>
              <a:rPr lang="en-US" i="1" dirty="0"/>
              <a:t>(Matthews &amp; Lee, 2014;  Williams Institute, 2018)</a:t>
            </a:r>
          </a:p>
          <a:p>
            <a:pPr defTabSz="914400">
              <a:spcBef>
                <a:spcPts val="1000"/>
              </a:spcBef>
            </a:pPr>
            <a:r>
              <a:rPr lang="en-US" b="1" dirty="0"/>
              <a:t>Informational barriers </a:t>
            </a:r>
            <a:r>
              <a:rPr lang="en-US" i="1" dirty="0"/>
              <a:t>(Morris &amp; Hawkins, 2016; Romanelli &amp; Hudson, 2017)</a:t>
            </a:r>
          </a:p>
        </p:txBody>
      </p:sp>
      <p:pic>
        <p:nvPicPr>
          <p:cNvPr id="4" name="Picture 3">
            <a:extLst>
              <a:ext uri="{FF2B5EF4-FFF2-40B4-BE49-F238E27FC236}">
                <a16:creationId xmlns:a16="http://schemas.microsoft.com/office/drawing/2014/main" id="{CA0EA5DF-BDA4-F84E-86DE-2897662E9D8E}"/>
              </a:ext>
              <a:ext uri="{C183D7F6-B498-43B3-948B-1728B52AA6E4}">
                <adec:decorative xmlns:adec="http://schemas.microsoft.com/office/drawing/2017/decorative" val="1"/>
              </a:ext>
            </a:extLst>
          </p:cNvPr>
          <p:cNvPicPr>
            <a:picLocks noChangeAspect="1"/>
          </p:cNvPicPr>
          <p:nvPr/>
        </p:nvPicPr>
        <p:blipFill rotWithShape="1">
          <a:blip r:embed="rId4"/>
          <a:srcRect t="21597" r="2" b="10494"/>
          <a:stretch/>
        </p:blipFill>
        <p:spPr>
          <a:xfrm rot="5400000">
            <a:off x="2976370" y="1261871"/>
            <a:ext cx="5143500" cy="2619757"/>
          </a:xfrm>
          <a:prstGeom prst="rect">
            <a:avLst/>
          </a:prstGeom>
        </p:spPr>
      </p:pic>
    </p:spTree>
    <p:extLst>
      <p:ext uri="{BB962C8B-B14F-4D97-AF65-F5344CB8AC3E}">
        <p14:creationId xmlns:p14="http://schemas.microsoft.com/office/powerpoint/2010/main" val="1224098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630755" y="1083564"/>
            <a:ext cx="2463434" cy="2976372"/>
          </a:xfrm>
          <a:prstGeom prst="rect">
            <a:avLst/>
          </a:prstGeom>
          <a:solidFill>
            <a:schemeClr val="accent2"/>
          </a:solidFill>
          <a:ln w="190500" cap="sq" cmpd="thinThick">
            <a:solidFill>
              <a:schemeClr val="accent2"/>
            </a:solidFill>
            <a:miter lim="800000"/>
          </a:ln>
        </p:spPr>
        <p:txBody>
          <a:bodyPr spcFirstLastPara="1" vert="horz" wrap="square" lIns="182880" tIns="182880" rIns="182880" bIns="182880" rtlCol="0" anchor="ctr" anchorCtr="0">
            <a:normAutofit/>
          </a:bodyPr>
          <a:lstStyle/>
          <a:p>
            <a:pPr defTabSz="914400">
              <a:spcBef>
                <a:spcPct val="0"/>
              </a:spcBef>
            </a:pPr>
            <a:r>
              <a:rPr lang="en-US" sz="2100" kern="1200" cap="all" spc="200" baseline="0" dirty="0">
                <a:solidFill>
                  <a:srgbClr val="FFFFFF"/>
                </a:solidFill>
                <a:latin typeface="+mj-lt"/>
                <a:ea typeface="+mj-ea"/>
                <a:cs typeface="+mj-cs"/>
              </a:rPr>
              <a:t>Research questions</a:t>
            </a:r>
          </a:p>
        </p:txBody>
      </p:sp>
      <p:sp>
        <p:nvSpPr>
          <p:cNvPr id="85" name="Google Shape;85;p18"/>
          <p:cNvSpPr txBox="1">
            <a:spLocks noGrp="1"/>
          </p:cNvSpPr>
          <p:nvPr>
            <p:ph type="body" idx="1"/>
          </p:nvPr>
        </p:nvSpPr>
        <p:spPr>
          <a:xfrm>
            <a:off x="3428999" y="1083564"/>
            <a:ext cx="2709220" cy="2976372"/>
          </a:xfrm>
          <a:prstGeom prst="rect">
            <a:avLst/>
          </a:prstGeom>
        </p:spPr>
        <p:txBody>
          <a:bodyPr spcFirstLastPara="1" vert="horz" lIns="91440" tIns="45720" rIns="91440" bIns="45720" rtlCol="0" anchor="ctr" anchorCtr="0">
            <a:normAutofit/>
          </a:bodyPr>
          <a:lstStyle/>
          <a:p>
            <a:pPr marL="285750" indent="-228600" defTabSz="914400">
              <a:lnSpc>
                <a:spcPct val="90000"/>
              </a:lnSpc>
              <a:spcBef>
                <a:spcPts val="1000"/>
              </a:spcBef>
              <a:buFont typeface="Arial" panose="020B0604020202020204" pitchFamily="34" charset="0"/>
              <a:buChar char="•"/>
            </a:pPr>
            <a:r>
              <a:rPr lang="en-US" sz="1400" b="1" dirty="0">
                <a:solidFill>
                  <a:schemeClr val="tx1">
                    <a:lumMod val="75000"/>
                    <a:lumOff val="25000"/>
                  </a:schemeClr>
                </a:solidFill>
              </a:rPr>
              <a:t>RQ1: </a:t>
            </a:r>
            <a:r>
              <a:rPr lang="en-US" sz="1400" dirty="0">
                <a:solidFill>
                  <a:schemeClr val="tx1">
                    <a:lumMod val="75000"/>
                    <a:lumOff val="25000"/>
                  </a:schemeClr>
                </a:solidFill>
              </a:rPr>
              <a:t>How does sociocultural context shape the health information practices of SC LGBTQ+ communities?</a:t>
            </a:r>
          </a:p>
          <a:p>
            <a:pPr marL="285750" indent="-228600" defTabSz="914400">
              <a:lnSpc>
                <a:spcPct val="90000"/>
              </a:lnSpc>
              <a:spcBef>
                <a:spcPts val="1000"/>
              </a:spcBef>
              <a:buFont typeface="Arial" panose="020B0604020202020204" pitchFamily="34" charset="0"/>
              <a:buChar char="•"/>
            </a:pPr>
            <a:endParaRPr lang="en-US" sz="1400" b="1" dirty="0">
              <a:solidFill>
                <a:schemeClr val="tx1">
                  <a:lumMod val="75000"/>
                  <a:lumOff val="25000"/>
                </a:schemeClr>
              </a:solidFill>
            </a:endParaRPr>
          </a:p>
          <a:p>
            <a:pPr marL="285750" indent="-228600" defTabSz="914400">
              <a:lnSpc>
                <a:spcPct val="90000"/>
              </a:lnSpc>
              <a:spcBef>
                <a:spcPts val="1000"/>
              </a:spcBef>
              <a:buFont typeface="Arial" panose="020B0604020202020204" pitchFamily="34" charset="0"/>
              <a:buChar char="•"/>
            </a:pPr>
            <a:r>
              <a:rPr lang="en-US" sz="1400" b="1" dirty="0">
                <a:solidFill>
                  <a:schemeClr val="tx1">
                    <a:lumMod val="75000"/>
                    <a:lumOff val="25000"/>
                  </a:schemeClr>
                </a:solidFill>
              </a:rPr>
              <a:t>RQ2: </a:t>
            </a:r>
            <a:r>
              <a:rPr lang="en-US" sz="1400" dirty="0">
                <a:solidFill>
                  <a:schemeClr val="tx1">
                    <a:lumMod val="75000"/>
                    <a:lumOff val="25000"/>
                  </a:schemeClr>
                </a:solidFill>
              </a:rPr>
              <a:t>What are the implications of research findings for librarianship? </a:t>
            </a:r>
          </a:p>
          <a:p>
            <a:pPr marL="285750" indent="-228600" defTabSz="914400">
              <a:lnSpc>
                <a:spcPct val="90000"/>
              </a:lnSpc>
              <a:spcBef>
                <a:spcPts val="1000"/>
              </a:spcBef>
              <a:buFont typeface="Arial" panose="020B0604020202020204" pitchFamily="34" charset="0"/>
              <a:buChar char="•"/>
            </a:pP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3631208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101"/>
        <p:cNvGrpSpPr/>
        <p:nvPr/>
      </p:nvGrpSpPr>
      <p:grpSpPr>
        <a:xfrm>
          <a:off x="0" y="0"/>
          <a:ext cx="0" cy="0"/>
          <a:chOff x="0" y="0"/>
          <a:chExt cx="0" cy="0"/>
        </a:xfrm>
      </p:grpSpPr>
      <p:pic>
        <p:nvPicPr>
          <p:cNvPr id="3" name="Picture 2">
            <a:extLst>
              <a:ext uri="{FF2B5EF4-FFF2-40B4-BE49-F238E27FC236}">
                <a16:creationId xmlns:a16="http://schemas.microsoft.com/office/drawing/2014/main" id="{21283D1B-1D8C-2546-BF4D-17B56EFCCF41}"/>
              </a:ext>
            </a:extLst>
          </p:cNvPr>
          <p:cNvPicPr>
            <a:picLocks noChangeAspect="1"/>
          </p:cNvPicPr>
          <p:nvPr/>
        </p:nvPicPr>
        <p:blipFill rotWithShape="1">
          <a:blip r:embed="rId3"/>
          <a:srcRect l="17205" r="31795" b="1"/>
          <a:stretch/>
        </p:blipFill>
        <p:spPr>
          <a:xfrm>
            <a:off x="361" y="10"/>
            <a:ext cx="3429000" cy="5143490"/>
          </a:xfrm>
          <a:prstGeom prst="rect">
            <a:avLst/>
          </a:prstGeom>
        </p:spPr>
      </p:pic>
      <p:sp>
        <p:nvSpPr>
          <p:cNvPr id="102" name="Google Shape;102;p21"/>
          <p:cNvSpPr txBox="1">
            <a:spLocks noGrp="1"/>
          </p:cNvSpPr>
          <p:nvPr>
            <p:ph type="title"/>
          </p:nvPr>
        </p:nvSpPr>
        <p:spPr>
          <a:xfrm>
            <a:off x="452628" y="2131128"/>
            <a:ext cx="2524105" cy="881244"/>
          </a:xfrm>
          <a:prstGeom prst="rect">
            <a:avLst/>
          </a:prstGeom>
          <a:solidFill>
            <a:schemeClr val="bg1">
              <a:alpha val="80000"/>
            </a:schemeClr>
          </a:solidFill>
          <a:ln>
            <a:solidFill>
              <a:schemeClr val="tx1">
                <a:lumMod val="75000"/>
                <a:lumOff val="25000"/>
              </a:schemeClr>
            </a:solidFill>
          </a:ln>
        </p:spPr>
        <p:txBody>
          <a:bodyPr spcFirstLastPara="1" vert="horz" lIns="182880" tIns="182880" rIns="182880" bIns="182880" rtlCol="0" anchor="ctr" anchorCtr="0">
            <a:normAutofit/>
          </a:bodyPr>
          <a:lstStyle/>
          <a:p>
            <a:pPr defTabSz="914400">
              <a:spcBef>
                <a:spcPct val="0"/>
              </a:spcBef>
            </a:pPr>
            <a:r>
              <a:rPr lang="en-US" sz="1600" spc="200">
                <a:solidFill>
                  <a:schemeClr val="tx1">
                    <a:lumMod val="85000"/>
                    <a:lumOff val="15000"/>
                  </a:schemeClr>
                </a:solidFill>
              </a:rPr>
              <a:t>Methods</a:t>
            </a:r>
          </a:p>
        </p:txBody>
      </p:sp>
      <p:sp>
        <p:nvSpPr>
          <p:cNvPr id="103" name="Google Shape;103;p21"/>
          <p:cNvSpPr txBox="1">
            <a:spLocks noGrp="1"/>
          </p:cNvSpPr>
          <p:nvPr>
            <p:ph type="body" idx="1"/>
          </p:nvPr>
        </p:nvSpPr>
        <p:spPr>
          <a:xfrm>
            <a:off x="3793466" y="190005"/>
            <a:ext cx="2702774" cy="4488873"/>
          </a:xfrm>
          <a:prstGeom prst="rect">
            <a:avLst/>
          </a:prstGeom>
        </p:spPr>
        <p:txBody>
          <a:bodyPr spcFirstLastPara="1" vert="horz" lIns="91440" tIns="45720" rIns="91440" bIns="45720" rtlCol="0" anchor="ctr" anchorCtr="0">
            <a:normAutofit/>
          </a:bodyPr>
          <a:lstStyle/>
          <a:p>
            <a:pPr marL="285750" indent="-228600" defTabSz="914400">
              <a:lnSpc>
                <a:spcPct val="90000"/>
              </a:lnSpc>
              <a:spcBef>
                <a:spcPts val="1000"/>
              </a:spcBef>
              <a:buSzPts val="1500"/>
              <a:buFont typeface="Arial" panose="020B0604020202020204" pitchFamily="34" charset="0"/>
              <a:buChar char="•"/>
            </a:pPr>
            <a:r>
              <a:rPr lang="en-US" sz="1100" b="1" dirty="0"/>
              <a:t>30 SC LGBTQ+ community leaders ages 13+</a:t>
            </a:r>
          </a:p>
          <a:p>
            <a:pPr marL="285750" indent="-228600" defTabSz="914400">
              <a:lnSpc>
                <a:spcPct val="90000"/>
              </a:lnSpc>
              <a:spcBef>
                <a:spcPts val="1000"/>
              </a:spcBef>
              <a:buSzPts val="1500"/>
              <a:buFont typeface="Arial" panose="020B0604020202020204" pitchFamily="34" charset="0"/>
              <a:buChar char="•"/>
            </a:pPr>
            <a:r>
              <a:rPr lang="en-US" sz="1100" dirty="0"/>
              <a:t>IRB waiver of parent/guardian consent</a:t>
            </a:r>
          </a:p>
          <a:p>
            <a:pPr marL="285750" indent="-228600" defTabSz="914400">
              <a:lnSpc>
                <a:spcPct val="90000"/>
              </a:lnSpc>
              <a:spcBef>
                <a:spcPts val="1000"/>
              </a:spcBef>
              <a:buSzPts val="1500"/>
              <a:buFont typeface="Arial" panose="020B0604020202020204" pitchFamily="34" charset="0"/>
              <a:buChar char="•"/>
            </a:pPr>
            <a:r>
              <a:rPr lang="en-US" sz="1100" b="1" dirty="0"/>
              <a:t>Sampling: </a:t>
            </a:r>
            <a:r>
              <a:rPr lang="en-US" sz="1100" dirty="0"/>
              <a:t>Purposive, Snowball, Theoretical</a:t>
            </a:r>
          </a:p>
          <a:p>
            <a:pPr marL="285750" indent="-228600" defTabSz="914400">
              <a:lnSpc>
                <a:spcPct val="90000"/>
              </a:lnSpc>
              <a:spcBef>
                <a:spcPts val="1000"/>
              </a:spcBef>
              <a:buSzPts val="1500"/>
              <a:buFont typeface="Arial" panose="020B0604020202020204" pitchFamily="34" charset="0"/>
              <a:buChar char="•"/>
            </a:pPr>
            <a:r>
              <a:rPr lang="en-US" sz="1100" b="1" dirty="0"/>
              <a:t>Semi-structured interviews</a:t>
            </a:r>
          </a:p>
          <a:p>
            <a:pPr marL="285750" indent="-228600" defTabSz="914400">
              <a:lnSpc>
                <a:spcPct val="90000"/>
              </a:lnSpc>
              <a:spcBef>
                <a:spcPts val="1000"/>
              </a:spcBef>
              <a:buSzPts val="1500"/>
              <a:buFont typeface="Arial" panose="020B0604020202020204" pitchFamily="34" charset="0"/>
              <a:buChar char="•"/>
            </a:pPr>
            <a:r>
              <a:rPr lang="en-US" sz="1100" b="1" dirty="0"/>
              <a:t>Information worlds mapping </a:t>
            </a:r>
            <a:r>
              <a:rPr lang="en-US" sz="1100" i="1" dirty="0"/>
              <a:t>(Greyson, 2013)</a:t>
            </a:r>
          </a:p>
          <a:p>
            <a:pPr marL="285750" indent="-228600" defTabSz="914400">
              <a:lnSpc>
                <a:spcPct val="90000"/>
              </a:lnSpc>
              <a:spcBef>
                <a:spcPts val="1000"/>
              </a:spcBef>
              <a:buSzPts val="1500"/>
              <a:buFont typeface="Arial" panose="020B0604020202020204" pitchFamily="34" charset="0"/>
              <a:buChar char="•"/>
            </a:pPr>
            <a:r>
              <a:rPr lang="en-US" sz="1100" b="1" dirty="0"/>
              <a:t>In-person interviews</a:t>
            </a:r>
            <a:r>
              <a:rPr lang="en-US" sz="1100" dirty="0"/>
              <a:t> (with exception of 2 telephone)</a:t>
            </a:r>
          </a:p>
          <a:p>
            <a:pPr marL="285750" indent="-228600" defTabSz="914400">
              <a:lnSpc>
                <a:spcPct val="90000"/>
              </a:lnSpc>
              <a:spcBef>
                <a:spcPts val="1000"/>
              </a:spcBef>
              <a:buSzPts val="1500"/>
              <a:buFont typeface="Arial" panose="020B0604020202020204" pitchFamily="34" charset="0"/>
              <a:buChar char="•"/>
            </a:pPr>
            <a:r>
              <a:rPr lang="en-US" sz="1100" dirty="0"/>
              <a:t>Interviews </a:t>
            </a:r>
            <a:r>
              <a:rPr lang="en-US" sz="1100" b="1" dirty="0"/>
              <a:t>audio-recorded </a:t>
            </a:r>
            <a:r>
              <a:rPr lang="en-US" sz="1100" dirty="0"/>
              <a:t>&amp; </a:t>
            </a:r>
            <a:r>
              <a:rPr lang="en-US" sz="1100" b="1" dirty="0"/>
              <a:t>transcribed</a:t>
            </a:r>
          </a:p>
          <a:p>
            <a:pPr marL="285750" indent="-228600" defTabSz="914400">
              <a:lnSpc>
                <a:spcPct val="90000"/>
              </a:lnSpc>
              <a:spcBef>
                <a:spcPts val="1000"/>
              </a:spcBef>
              <a:buSzPts val="1500"/>
              <a:buFont typeface="Arial" panose="020B0604020202020204" pitchFamily="34" charset="0"/>
              <a:buChar char="•"/>
            </a:pPr>
            <a:r>
              <a:rPr lang="en-US" sz="1100" b="1" dirty="0"/>
              <a:t>Open qualitative coding </a:t>
            </a:r>
            <a:r>
              <a:rPr lang="en-US" sz="1100" i="1" dirty="0"/>
              <a:t>(Strauss &amp; Corbin, 1994)</a:t>
            </a:r>
          </a:p>
          <a:p>
            <a:pPr marL="285750" indent="-228600" defTabSz="914400">
              <a:lnSpc>
                <a:spcPct val="90000"/>
              </a:lnSpc>
              <a:spcBef>
                <a:spcPts val="1000"/>
              </a:spcBef>
              <a:buSzPts val="1500"/>
              <a:buFont typeface="Arial" panose="020B0604020202020204" pitchFamily="34" charset="0"/>
              <a:buChar char="•"/>
            </a:pPr>
            <a:r>
              <a:rPr lang="en-US" sz="1100" b="1" dirty="0"/>
              <a:t>Validity: </a:t>
            </a:r>
            <a:r>
              <a:rPr lang="en-US" sz="1100" dirty="0"/>
              <a:t>Team coding meetings, member-checking, multiple data collection methods</a:t>
            </a:r>
          </a:p>
          <a:p>
            <a:pPr marL="285750" indent="-228600" defTabSz="914400">
              <a:lnSpc>
                <a:spcPct val="90000"/>
              </a:lnSpc>
              <a:spcBef>
                <a:spcPts val="1000"/>
              </a:spcBef>
              <a:buSzPts val="1500"/>
              <a:buFont typeface="Arial" panose="020B0604020202020204" pitchFamily="34" charset="0"/>
              <a:buChar char="•"/>
            </a:pPr>
            <a:r>
              <a:rPr lang="en-US" sz="1100" dirty="0"/>
              <a:t>Pseudonyms used</a:t>
            </a:r>
            <a:endParaRPr lang="en-US" sz="11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858000"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8881"/>
            <a:ext cx="6858000" cy="1454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108;p22"/>
          <p:cNvSpPr txBox="1">
            <a:spLocks noGrp="1"/>
          </p:cNvSpPr>
          <p:nvPr>
            <p:ph type="title"/>
          </p:nvPr>
        </p:nvSpPr>
        <p:spPr>
          <a:xfrm>
            <a:off x="900112" y="3201961"/>
            <a:ext cx="5057775" cy="948572"/>
          </a:xfrm>
          <a:prstGeom prst="rect">
            <a:avLst/>
          </a:prstGeom>
        </p:spPr>
        <p:txBody>
          <a:bodyPr spcFirstLastPara="1" vert="horz" lIns="274320" tIns="182880" rIns="274320" bIns="182880" rtlCol="0" anchor="ctr" anchorCtr="1">
            <a:normAutofit/>
          </a:bodyPr>
          <a:lstStyle/>
          <a:p>
            <a:pPr defTabSz="914400">
              <a:spcBef>
                <a:spcPct val="0"/>
              </a:spcBef>
            </a:pPr>
            <a:r>
              <a:rPr lang="en-US" sz="2100" spc="200"/>
              <a:t>Participant Demographics</a:t>
            </a:r>
          </a:p>
        </p:txBody>
      </p:sp>
      <p:graphicFrame>
        <p:nvGraphicFramePr>
          <p:cNvPr id="109" name="Google Shape;109;p22"/>
          <p:cNvGraphicFramePr/>
          <p:nvPr>
            <p:extLst>
              <p:ext uri="{D42A27DB-BD31-4B8C-83A1-F6EECF244321}">
                <p14:modId xmlns:p14="http://schemas.microsoft.com/office/powerpoint/2010/main" val="2525842653"/>
              </p:ext>
            </p:extLst>
          </p:nvPr>
        </p:nvGraphicFramePr>
        <p:xfrm>
          <a:off x="4359638" y="150409"/>
          <a:ext cx="2286968" cy="2819923"/>
        </p:xfrm>
        <a:graphic>
          <a:graphicData uri="http://schemas.openxmlformats.org/drawingml/2006/table">
            <a:tbl>
              <a:tblPr firstRow="1" bandRow="1">
                <a:tableStyleId>{5DA37D80-6434-44D0-A028-1B22A696006F}</a:tableStyleId>
              </a:tblPr>
              <a:tblGrid>
                <a:gridCol w="1481976">
                  <a:extLst>
                    <a:ext uri="{9D8B030D-6E8A-4147-A177-3AD203B41FA5}">
                      <a16:colId xmlns:a16="http://schemas.microsoft.com/office/drawing/2014/main" val="20006"/>
                    </a:ext>
                  </a:extLst>
                </a:gridCol>
                <a:gridCol w="301651">
                  <a:extLst>
                    <a:ext uri="{9D8B030D-6E8A-4147-A177-3AD203B41FA5}">
                      <a16:colId xmlns:a16="http://schemas.microsoft.com/office/drawing/2014/main" val="20007"/>
                    </a:ext>
                  </a:extLst>
                </a:gridCol>
                <a:gridCol w="503341">
                  <a:extLst>
                    <a:ext uri="{9D8B030D-6E8A-4147-A177-3AD203B41FA5}">
                      <a16:colId xmlns:a16="http://schemas.microsoft.com/office/drawing/2014/main" val="20008"/>
                    </a:ext>
                  </a:extLst>
                </a:gridCol>
              </a:tblGrid>
              <a:tr h="319580">
                <a:tc gridSpan="3">
                  <a:txBody>
                    <a:bodyPr/>
                    <a:lstStyle/>
                    <a:p>
                      <a:pPr marL="0" lvl="0" indent="0" algn="ctr" rtl="0">
                        <a:lnSpc>
                          <a:spcPct val="115000"/>
                        </a:lnSpc>
                        <a:spcBef>
                          <a:spcPts val="0"/>
                        </a:spcBef>
                        <a:spcAft>
                          <a:spcPts val="0"/>
                        </a:spcAft>
                        <a:buNone/>
                      </a:pPr>
                      <a:r>
                        <a:rPr lang="en" sz="1000" dirty="0">
                          <a:sym typeface="Times New Roman"/>
                        </a:rPr>
                        <a:t>Table 3. Education</a:t>
                      </a:r>
                      <a:endParaRPr sz="1000" dirty="0">
                        <a:latin typeface="Times New Roman"/>
                        <a:ea typeface="Times New Roman"/>
                        <a:cs typeface="Times New Roman"/>
                        <a:sym typeface="Times New Roman"/>
                      </a:endParaRPr>
                    </a:p>
                  </a:txBody>
                  <a:tcPr marL="30262" marR="30262" marT="40346" marB="40346"/>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0247">
                <a:tc>
                  <a:txBody>
                    <a:bodyPr/>
                    <a:lstStyle/>
                    <a:p>
                      <a:pPr marL="0" lvl="0" indent="0" algn="l" rtl="0">
                        <a:lnSpc>
                          <a:spcPct val="115000"/>
                        </a:lnSpc>
                        <a:spcBef>
                          <a:spcPts val="0"/>
                        </a:spcBef>
                        <a:spcAft>
                          <a:spcPts val="0"/>
                        </a:spcAft>
                        <a:buNone/>
                      </a:pPr>
                      <a:r>
                        <a:rPr lang="en" sz="1000" b="1" i="1" dirty="0">
                          <a:sym typeface="Times New Roman"/>
                        </a:rPr>
                        <a:t>Education</a:t>
                      </a:r>
                      <a:endParaRPr sz="1000" b="1" i="1"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b="1" i="1">
                          <a:sym typeface="Times New Roman"/>
                        </a:rPr>
                        <a:t>n</a:t>
                      </a:r>
                      <a:endParaRPr sz="1000" b="1" i="1">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b="1" i="1" dirty="0">
                          <a:sym typeface="Times New Roman"/>
                        </a:rPr>
                        <a:t>%</a:t>
                      </a:r>
                      <a:endParaRPr sz="1000" b="1" i="1"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1"/>
                  </a:ext>
                </a:extLst>
              </a:tr>
              <a:tr h="230247">
                <a:tc>
                  <a:txBody>
                    <a:bodyPr/>
                    <a:lstStyle/>
                    <a:p>
                      <a:pPr marL="0" lvl="0" indent="0" algn="l" rtl="0">
                        <a:lnSpc>
                          <a:spcPct val="115000"/>
                        </a:lnSpc>
                        <a:spcBef>
                          <a:spcPts val="0"/>
                        </a:spcBef>
                        <a:spcAft>
                          <a:spcPts val="0"/>
                        </a:spcAft>
                        <a:buNone/>
                      </a:pPr>
                      <a:r>
                        <a:rPr lang="en" sz="1000" dirty="0">
                          <a:sym typeface="Times New Roman"/>
                        </a:rPr>
                        <a:t>Some college credit</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7</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24%</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2"/>
                  </a:ext>
                </a:extLst>
              </a:tr>
              <a:tr h="230247">
                <a:tc>
                  <a:txBody>
                    <a:bodyPr/>
                    <a:lstStyle/>
                    <a:p>
                      <a:pPr marL="0" lvl="0" indent="0" algn="l" rtl="0">
                        <a:lnSpc>
                          <a:spcPct val="115000"/>
                        </a:lnSpc>
                        <a:spcBef>
                          <a:spcPts val="0"/>
                        </a:spcBef>
                        <a:spcAft>
                          <a:spcPts val="0"/>
                        </a:spcAft>
                        <a:buNone/>
                      </a:pPr>
                      <a:r>
                        <a:rPr lang="en" sz="1000" dirty="0">
                          <a:sym typeface="Times New Roman"/>
                        </a:rPr>
                        <a:t>Master’s degree</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6</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20%</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3"/>
                  </a:ext>
                </a:extLst>
              </a:tr>
              <a:tr h="230247">
                <a:tc>
                  <a:txBody>
                    <a:bodyPr/>
                    <a:lstStyle/>
                    <a:p>
                      <a:pPr marL="0" lvl="0" indent="0" algn="l" rtl="0">
                        <a:lnSpc>
                          <a:spcPct val="115000"/>
                        </a:lnSpc>
                        <a:spcBef>
                          <a:spcPts val="0"/>
                        </a:spcBef>
                        <a:spcAft>
                          <a:spcPts val="0"/>
                        </a:spcAft>
                        <a:buNone/>
                      </a:pPr>
                      <a:r>
                        <a:rPr lang="en" sz="1000" dirty="0">
                          <a:sym typeface="Times New Roman"/>
                        </a:rPr>
                        <a:t>Associate degree</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5</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17%</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4"/>
                  </a:ext>
                </a:extLst>
              </a:tr>
              <a:tr h="230247">
                <a:tc>
                  <a:txBody>
                    <a:bodyPr/>
                    <a:lstStyle/>
                    <a:p>
                      <a:pPr marL="0" lvl="0" indent="0" algn="l" rtl="0">
                        <a:lnSpc>
                          <a:spcPct val="115000"/>
                        </a:lnSpc>
                        <a:spcBef>
                          <a:spcPts val="0"/>
                        </a:spcBef>
                        <a:spcAft>
                          <a:spcPts val="0"/>
                        </a:spcAft>
                        <a:buNone/>
                      </a:pPr>
                      <a:r>
                        <a:rPr lang="en" sz="1000" dirty="0">
                          <a:sym typeface="Times New Roman"/>
                        </a:rPr>
                        <a:t>Bachelor’s degree</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5</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17%</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5"/>
                  </a:ext>
                </a:extLst>
              </a:tr>
              <a:tr h="319580">
                <a:tc>
                  <a:txBody>
                    <a:bodyPr/>
                    <a:lstStyle/>
                    <a:p>
                      <a:pPr marL="0" lvl="0" indent="0" algn="l" rtl="0">
                        <a:lnSpc>
                          <a:spcPct val="115000"/>
                        </a:lnSpc>
                        <a:spcBef>
                          <a:spcPts val="0"/>
                        </a:spcBef>
                        <a:spcAft>
                          <a:spcPts val="0"/>
                        </a:spcAft>
                        <a:buNone/>
                      </a:pPr>
                      <a:r>
                        <a:rPr lang="en" sz="1000" dirty="0">
                          <a:sym typeface="Times New Roman"/>
                        </a:rPr>
                        <a:t>In high school</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2</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7%</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6"/>
                  </a:ext>
                </a:extLst>
              </a:tr>
              <a:tr h="230247">
                <a:tc>
                  <a:txBody>
                    <a:bodyPr/>
                    <a:lstStyle/>
                    <a:p>
                      <a:pPr marL="0" lvl="0" indent="0" algn="l" rtl="0">
                        <a:lnSpc>
                          <a:spcPct val="115000"/>
                        </a:lnSpc>
                        <a:spcBef>
                          <a:spcPts val="0"/>
                        </a:spcBef>
                        <a:spcAft>
                          <a:spcPts val="0"/>
                        </a:spcAft>
                        <a:buNone/>
                      </a:pPr>
                      <a:r>
                        <a:rPr lang="en" sz="1000">
                          <a:sym typeface="Times New Roman"/>
                        </a:rPr>
                        <a:t>In middle school</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2</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7%</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7"/>
                  </a:ext>
                </a:extLst>
              </a:tr>
              <a:tr h="230247">
                <a:tc>
                  <a:txBody>
                    <a:bodyPr/>
                    <a:lstStyle/>
                    <a:p>
                      <a:pPr marL="0" lvl="0" indent="0" algn="l" rtl="0">
                        <a:lnSpc>
                          <a:spcPct val="115000"/>
                        </a:lnSpc>
                        <a:spcBef>
                          <a:spcPts val="0"/>
                        </a:spcBef>
                        <a:spcAft>
                          <a:spcPts val="0"/>
                        </a:spcAft>
                        <a:buNone/>
                      </a:pPr>
                      <a:r>
                        <a:rPr lang="en" sz="1000">
                          <a:sym typeface="Times New Roman"/>
                        </a:rPr>
                        <a:t>High school diploma</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1</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4%</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8"/>
                  </a:ext>
                </a:extLst>
              </a:tr>
              <a:tr h="230247">
                <a:tc>
                  <a:txBody>
                    <a:bodyPr/>
                    <a:lstStyle/>
                    <a:p>
                      <a:pPr marL="0" lvl="0" indent="0" algn="l" rtl="0">
                        <a:lnSpc>
                          <a:spcPct val="115000"/>
                        </a:lnSpc>
                        <a:spcBef>
                          <a:spcPts val="0"/>
                        </a:spcBef>
                        <a:spcAft>
                          <a:spcPts val="0"/>
                        </a:spcAft>
                        <a:buNone/>
                      </a:pPr>
                      <a:r>
                        <a:rPr lang="en" sz="1000">
                          <a:sym typeface="Times New Roman"/>
                        </a:rPr>
                        <a:t>Doctoral degree</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1</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4%</a:t>
                      </a:r>
                      <a:endParaRPr sz="1000"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9"/>
                  </a:ext>
                </a:extLst>
              </a:tr>
              <a:tr h="230247">
                <a:tc>
                  <a:txBody>
                    <a:bodyPr/>
                    <a:lstStyle/>
                    <a:p>
                      <a:pPr marL="0" lvl="0" indent="0" algn="l" rtl="0">
                        <a:lnSpc>
                          <a:spcPct val="115000"/>
                        </a:lnSpc>
                        <a:spcBef>
                          <a:spcPts val="0"/>
                        </a:spcBef>
                        <a:spcAft>
                          <a:spcPts val="0"/>
                        </a:spcAft>
                        <a:buNone/>
                      </a:pPr>
                      <a:r>
                        <a:rPr lang="en-US" sz="1000" dirty="0">
                          <a:sym typeface="Times New Roman"/>
                        </a:rPr>
                        <a:t>GED or alt. credential</a:t>
                      </a:r>
                      <a:endParaRPr sz="1000" dirty="0">
                        <a:latin typeface="+mn-lt"/>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US" sz="1000" dirty="0">
                          <a:sym typeface="Times New Roman"/>
                        </a:rPr>
                        <a:t>1</a:t>
                      </a:r>
                      <a:endParaRPr sz="1000" dirty="0">
                        <a:latin typeface="+mn-lt"/>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US" sz="1000" dirty="0">
                          <a:sym typeface="Times New Roman"/>
                        </a:rPr>
                        <a:t>4%</a:t>
                      </a:r>
                      <a:endParaRPr sz="1000" dirty="0">
                        <a:latin typeface="+mn-lt"/>
                        <a:ea typeface="Times New Roman"/>
                        <a:cs typeface="Times New Roman"/>
                        <a:sym typeface="Times New Roman"/>
                      </a:endParaRPr>
                    </a:p>
                  </a:txBody>
                  <a:tcPr marL="30262" marR="30262" marT="40346" marB="40346"/>
                </a:tc>
                <a:extLst>
                  <a:ext uri="{0D108BD9-81ED-4DB2-BD59-A6C34878D82A}">
                    <a16:rowId xmlns:a16="http://schemas.microsoft.com/office/drawing/2014/main" val="3159510709"/>
                  </a:ext>
                </a:extLst>
              </a:tr>
            </a:tbl>
          </a:graphicData>
        </a:graphic>
      </p:graphicFrame>
      <p:graphicFrame>
        <p:nvGraphicFramePr>
          <p:cNvPr id="2" name="Table 1">
            <a:extLst>
              <a:ext uri="{FF2B5EF4-FFF2-40B4-BE49-F238E27FC236}">
                <a16:creationId xmlns:a16="http://schemas.microsoft.com/office/drawing/2014/main" id="{BD642948-FFEC-AC40-AC37-4AC94EF18354}"/>
              </a:ext>
            </a:extLst>
          </p:cNvPr>
          <p:cNvGraphicFramePr>
            <a:graphicFrameLocks noGrp="1"/>
          </p:cNvGraphicFramePr>
          <p:nvPr>
            <p:extLst>
              <p:ext uri="{D42A27DB-BD31-4B8C-83A1-F6EECF244321}">
                <p14:modId xmlns:p14="http://schemas.microsoft.com/office/powerpoint/2010/main" val="2162250955"/>
              </p:ext>
            </p:extLst>
          </p:nvPr>
        </p:nvGraphicFramePr>
        <p:xfrm>
          <a:off x="211394" y="150409"/>
          <a:ext cx="1540648" cy="2246154"/>
        </p:xfrm>
        <a:graphic>
          <a:graphicData uri="http://schemas.openxmlformats.org/drawingml/2006/table">
            <a:tbl>
              <a:tblPr firstRow="1" bandRow="1">
                <a:tableStyleId>{BC89EF96-8CEA-46FF-86C4-4CE0E7609802}</a:tableStyleId>
              </a:tblPr>
              <a:tblGrid>
                <a:gridCol w="597817">
                  <a:extLst>
                    <a:ext uri="{9D8B030D-6E8A-4147-A177-3AD203B41FA5}">
                      <a16:colId xmlns:a16="http://schemas.microsoft.com/office/drawing/2014/main" val="621323300"/>
                    </a:ext>
                  </a:extLst>
                </a:gridCol>
                <a:gridCol w="414972">
                  <a:extLst>
                    <a:ext uri="{9D8B030D-6E8A-4147-A177-3AD203B41FA5}">
                      <a16:colId xmlns:a16="http://schemas.microsoft.com/office/drawing/2014/main" val="4052148165"/>
                    </a:ext>
                  </a:extLst>
                </a:gridCol>
                <a:gridCol w="527859">
                  <a:extLst>
                    <a:ext uri="{9D8B030D-6E8A-4147-A177-3AD203B41FA5}">
                      <a16:colId xmlns:a16="http://schemas.microsoft.com/office/drawing/2014/main" val="3554990599"/>
                    </a:ext>
                  </a:extLst>
                </a:gridCol>
              </a:tblGrid>
              <a:tr h="378258">
                <a:tc gridSpan="3">
                  <a:txBody>
                    <a:bodyPr/>
                    <a:lstStyle/>
                    <a:p>
                      <a:pPr marL="0" lvl="0" indent="0" algn="ctr" rtl="0">
                        <a:lnSpc>
                          <a:spcPct val="115000"/>
                        </a:lnSpc>
                        <a:spcBef>
                          <a:spcPts val="0"/>
                        </a:spcBef>
                        <a:spcAft>
                          <a:spcPts val="0"/>
                        </a:spcAft>
                        <a:buNone/>
                      </a:pPr>
                      <a:r>
                        <a:rPr lang="en" sz="1000" dirty="0">
                          <a:sym typeface="Times New Roman"/>
                        </a:rPr>
                        <a:t>Table 1. Age Range</a:t>
                      </a:r>
                      <a:endParaRPr sz="1000" dirty="0">
                        <a:latin typeface="Times New Roman"/>
                        <a:ea typeface="Times New Roman"/>
                        <a:cs typeface="Times New Roman"/>
                        <a:sym typeface="Times New Roman"/>
                      </a:endParaRPr>
                    </a:p>
                  </a:txBody>
                  <a:tcPr marL="30262" marR="30262" marT="40346" marB="40346"/>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2658143"/>
                  </a:ext>
                </a:extLst>
              </a:tr>
              <a:tr h="248273">
                <a:tc>
                  <a:txBody>
                    <a:bodyPr/>
                    <a:lstStyle/>
                    <a:p>
                      <a:pPr marL="0" lvl="0" indent="0" algn="l" rtl="0">
                        <a:lnSpc>
                          <a:spcPct val="115000"/>
                        </a:lnSpc>
                        <a:spcBef>
                          <a:spcPts val="0"/>
                        </a:spcBef>
                        <a:spcAft>
                          <a:spcPts val="0"/>
                        </a:spcAft>
                        <a:buNone/>
                      </a:pPr>
                      <a:r>
                        <a:rPr lang="en" sz="1000" b="1" i="1">
                          <a:sym typeface="Times New Roman"/>
                        </a:rPr>
                        <a:t>Age</a:t>
                      </a:r>
                      <a:endParaRPr sz="1000" b="1" i="1">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b="1" i="1" dirty="0">
                          <a:sym typeface="Times New Roman"/>
                        </a:rPr>
                        <a:t>n</a:t>
                      </a:r>
                      <a:endParaRPr sz="1000" b="1" i="1"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b="1" i="1" dirty="0">
                          <a:sym typeface="Times New Roman"/>
                        </a:rPr>
                        <a:t>%</a:t>
                      </a:r>
                      <a:endParaRPr sz="1000" b="1" i="1"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4025180003"/>
                  </a:ext>
                </a:extLst>
              </a:tr>
              <a:tr h="248273">
                <a:tc>
                  <a:txBody>
                    <a:bodyPr/>
                    <a:lstStyle/>
                    <a:p>
                      <a:pPr marL="0" lvl="0" indent="0" algn="l" rtl="0">
                        <a:lnSpc>
                          <a:spcPct val="115000"/>
                        </a:lnSpc>
                        <a:spcBef>
                          <a:spcPts val="0"/>
                        </a:spcBef>
                        <a:spcAft>
                          <a:spcPts val="0"/>
                        </a:spcAft>
                        <a:buNone/>
                      </a:pPr>
                      <a:r>
                        <a:rPr lang="en" sz="1000">
                          <a:sym typeface="Times New Roman"/>
                        </a:rPr>
                        <a:t>18-25</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11</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37%</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38606155"/>
                  </a:ext>
                </a:extLst>
              </a:tr>
              <a:tr h="248273">
                <a:tc>
                  <a:txBody>
                    <a:bodyPr/>
                    <a:lstStyle/>
                    <a:p>
                      <a:pPr marL="0" lvl="0" indent="0" algn="l" rtl="0">
                        <a:lnSpc>
                          <a:spcPct val="115000"/>
                        </a:lnSpc>
                        <a:spcBef>
                          <a:spcPts val="0"/>
                        </a:spcBef>
                        <a:spcAft>
                          <a:spcPts val="0"/>
                        </a:spcAft>
                        <a:buNone/>
                      </a:pPr>
                      <a:r>
                        <a:rPr lang="en" sz="1000">
                          <a:sym typeface="Times New Roman"/>
                        </a:rPr>
                        <a:t>35-54</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7</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24%</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975718331"/>
                  </a:ext>
                </a:extLst>
              </a:tr>
              <a:tr h="248273">
                <a:tc>
                  <a:txBody>
                    <a:bodyPr/>
                    <a:lstStyle/>
                    <a:p>
                      <a:pPr marL="0" lvl="0" indent="0" algn="l" rtl="0">
                        <a:lnSpc>
                          <a:spcPct val="115000"/>
                        </a:lnSpc>
                        <a:spcBef>
                          <a:spcPts val="0"/>
                        </a:spcBef>
                        <a:spcAft>
                          <a:spcPts val="0"/>
                        </a:spcAft>
                        <a:buNone/>
                      </a:pPr>
                      <a:r>
                        <a:rPr lang="en" sz="1000">
                          <a:sym typeface="Times New Roman"/>
                        </a:rPr>
                        <a:t>55-64</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4</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14%</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2120808701"/>
                  </a:ext>
                </a:extLst>
              </a:tr>
              <a:tr h="248273">
                <a:tc>
                  <a:txBody>
                    <a:bodyPr/>
                    <a:lstStyle/>
                    <a:p>
                      <a:pPr marL="0" lvl="0" indent="0" algn="l" rtl="0">
                        <a:lnSpc>
                          <a:spcPct val="115000"/>
                        </a:lnSpc>
                        <a:spcBef>
                          <a:spcPts val="0"/>
                        </a:spcBef>
                        <a:spcAft>
                          <a:spcPts val="0"/>
                        </a:spcAft>
                        <a:buNone/>
                      </a:pPr>
                      <a:r>
                        <a:rPr lang="en" sz="1000">
                          <a:sym typeface="Times New Roman"/>
                        </a:rPr>
                        <a:t>13-17</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4</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14%</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3939227292"/>
                  </a:ext>
                </a:extLst>
              </a:tr>
              <a:tr h="378258">
                <a:tc>
                  <a:txBody>
                    <a:bodyPr/>
                    <a:lstStyle/>
                    <a:p>
                      <a:pPr marL="0" lvl="0" indent="0" algn="l" rtl="0">
                        <a:lnSpc>
                          <a:spcPct val="115000"/>
                        </a:lnSpc>
                        <a:spcBef>
                          <a:spcPts val="0"/>
                        </a:spcBef>
                        <a:spcAft>
                          <a:spcPts val="0"/>
                        </a:spcAft>
                        <a:buNone/>
                      </a:pPr>
                      <a:r>
                        <a:rPr lang="en" sz="1000">
                          <a:sym typeface="Times New Roman"/>
                        </a:rPr>
                        <a:t>26-34</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3</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10%</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3207309479"/>
                  </a:ext>
                </a:extLst>
              </a:tr>
              <a:tr h="248273">
                <a:tc>
                  <a:txBody>
                    <a:bodyPr/>
                    <a:lstStyle/>
                    <a:p>
                      <a:pPr marL="0" lvl="0" indent="0" algn="l" rtl="0">
                        <a:lnSpc>
                          <a:spcPct val="115000"/>
                        </a:lnSpc>
                        <a:spcBef>
                          <a:spcPts val="0"/>
                        </a:spcBef>
                        <a:spcAft>
                          <a:spcPts val="0"/>
                        </a:spcAft>
                        <a:buNone/>
                      </a:pPr>
                      <a:r>
                        <a:rPr lang="en" sz="1000">
                          <a:sym typeface="Times New Roman"/>
                        </a:rPr>
                        <a:t>65+</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4%</a:t>
                      </a:r>
                      <a:endParaRPr sz="1000"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932157093"/>
                  </a:ext>
                </a:extLst>
              </a:tr>
            </a:tbl>
          </a:graphicData>
        </a:graphic>
      </p:graphicFrame>
      <p:graphicFrame>
        <p:nvGraphicFramePr>
          <p:cNvPr id="3" name="Table 2">
            <a:extLst>
              <a:ext uri="{FF2B5EF4-FFF2-40B4-BE49-F238E27FC236}">
                <a16:creationId xmlns:a16="http://schemas.microsoft.com/office/drawing/2014/main" id="{7FAD8575-546C-154C-B949-60FEFB163657}"/>
              </a:ext>
            </a:extLst>
          </p:cNvPr>
          <p:cNvGraphicFramePr>
            <a:graphicFrameLocks noGrp="1"/>
          </p:cNvGraphicFramePr>
          <p:nvPr>
            <p:extLst>
              <p:ext uri="{D42A27DB-BD31-4B8C-83A1-F6EECF244321}">
                <p14:modId xmlns:p14="http://schemas.microsoft.com/office/powerpoint/2010/main" val="1544108384"/>
              </p:ext>
            </p:extLst>
          </p:nvPr>
        </p:nvGraphicFramePr>
        <p:xfrm>
          <a:off x="1912356" y="163166"/>
          <a:ext cx="2286967" cy="2285456"/>
        </p:xfrm>
        <a:graphic>
          <a:graphicData uri="http://schemas.openxmlformats.org/drawingml/2006/table">
            <a:tbl>
              <a:tblPr firstRow="1" bandRow="1">
                <a:tableStyleId>{8799B23B-EC83-4686-B30A-512413B5E67A}</a:tableStyleId>
              </a:tblPr>
              <a:tblGrid>
                <a:gridCol w="1588101">
                  <a:extLst>
                    <a:ext uri="{9D8B030D-6E8A-4147-A177-3AD203B41FA5}">
                      <a16:colId xmlns:a16="http://schemas.microsoft.com/office/drawing/2014/main" val="75577232"/>
                    </a:ext>
                  </a:extLst>
                </a:gridCol>
                <a:gridCol w="300108">
                  <a:extLst>
                    <a:ext uri="{9D8B030D-6E8A-4147-A177-3AD203B41FA5}">
                      <a16:colId xmlns:a16="http://schemas.microsoft.com/office/drawing/2014/main" val="2709798242"/>
                    </a:ext>
                  </a:extLst>
                </a:gridCol>
                <a:gridCol w="398758">
                  <a:extLst>
                    <a:ext uri="{9D8B030D-6E8A-4147-A177-3AD203B41FA5}">
                      <a16:colId xmlns:a16="http://schemas.microsoft.com/office/drawing/2014/main" val="3872020016"/>
                    </a:ext>
                  </a:extLst>
                </a:gridCol>
              </a:tblGrid>
              <a:tr h="378258">
                <a:tc gridSpan="3">
                  <a:txBody>
                    <a:bodyPr/>
                    <a:lstStyle/>
                    <a:p>
                      <a:pPr marL="0" lvl="0" indent="0" algn="ctr" rtl="0">
                        <a:lnSpc>
                          <a:spcPct val="115000"/>
                        </a:lnSpc>
                        <a:spcBef>
                          <a:spcPts val="0"/>
                        </a:spcBef>
                        <a:spcAft>
                          <a:spcPts val="0"/>
                        </a:spcAft>
                        <a:buNone/>
                      </a:pPr>
                      <a:r>
                        <a:rPr lang="en" sz="1000" dirty="0">
                          <a:sym typeface="Times New Roman"/>
                        </a:rPr>
                        <a:t>Table 2. Race &amp; Ethnicity</a:t>
                      </a:r>
                      <a:endParaRPr sz="1000" dirty="0">
                        <a:latin typeface="Times New Roman"/>
                        <a:ea typeface="Times New Roman"/>
                        <a:cs typeface="Times New Roman"/>
                        <a:sym typeface="Times New Roman"/>
                      </a:endParaRPr>
                    </a:p>
                  </a:txBody>
                  <a:tcPr marL="30262" marR="30262" marT="40346" marB="40346"/>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4041172"/>
                  </a:ext>
                </a:extLst>
              </a:tr>
              <a:tr h="248273">
                <a:tc>
                  <a:txBody>
                    <a:bodyPr/>
                    <a:lstStyle/>
                    <a:p>
                      <a:pPr marL="0" lvl="0" indent="0" algn="l" rtl="0">
                        <a:lnSpc>
                          <a:spcPct val="115000"/>
                        </a:lnSpc>
                        <a:spcBef>
                          <a:spcPts val="0"/>
                        </a:spcBef>
                        <a:spcAft>
                          <a:spcPts val="0"/>
                        </a:spcAft>
                        <a:buNone/>
                      </a:pPr>
                      <a:r>
                        <a:rPr lang="en" sz="1000" b="1" i="1" dirty="0">
                          <a:sym typeface="Times New Roman"/>
                        </a:rPr>
                        <a:t>Race &amp; Ethnicity</a:t>
                      </a:r>
                      <a:endParaRPr sz="1000" b="1" i="1"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b="1" i="1" dirty="0">
                          <a:sym typeface="Times New Roman"/>
                        </a:rPr>
                        <a:t>n</a:t>
                      </a:r>
                      <a:endParaRPr sz="1000" b="1" i="1"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b="1" i="1" dirty="0">
                          <a:sym typeface="Times New Roman"/>
                        </a:rPr>
                        <a:t>%</a:t>
                      </a:r>
                      <a:endParaRPr sz="1000" b="1" i="1"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3007735149"/>
                  </a:ext>
                </a:extLst>
              </a:tr>
              <a:tr h="248273">
                <a:tc>
                  <a:txBody>
                    <a:bodyPr/>
                    <a:lstStyle/>
                    <a:p>
                      <a:pPr marL="0" lvl="0" indent="0" algn="l" rtl="0">
                        <a:lnSpc>
                          <a:spcPct val="115000"/>
                        </a:lnSpc>
                        <a:spcBef>
                          <a:spcPts val="0"/>
                        </a:spcBef>
                        <a:spcAft>
                          <a:spcPts val="0"/>
                        </a:spcAft>
                        <a:buNone/>
                      </a:pPr>
                      <a:r>
                        <a:rPr lang="en" sz="1000" dirty="0">
                          <a:sym typeface="Times New Roman"/>
                        </a:rPr>
                        <a:t>White</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18</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60%</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2701739297"/>
                  </a:ext>
                </a:extLst>
              </a:tr>
              <a:tr h="248273">
                <a:tc>
                  <a:txBody>
                    <a:bodyPr/>
                    <a:lstStyle/>
                    <a:p>
                      <a:pPr marL="0" lvl="0" indent="0" algn="l" rtl="0">
                        <a:lnSpc>
                          <a:spcPct val="115000"/>
                        </a:lnSpc>
                        <a:spcBef>
                          <a:spcPts val="0"/>
                        </a:spcBef>
                        <a:spcAft>
                          <a:spcPts val="0"/>
                        </a:spcAft>
                        <a:buNone/>
                      </a:pPr>
                      <a:r>
                        <a:rPr lang="en" sz="1000">
                          <a:sym typeface="Times New Roman"/>
                        </a:rPr>
                        <a:t>Black</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7</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24%</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28886192"/>
                  </a:ext>
                </a:extLst>
              </a:tr>
              <a:tr h="248273">
                <a:tc>
                  <a:txBody>
                    <a:bodyPr/>
                    <a:lstStyle/>
                    <a:p>
                      <a:pPr marL="0" lvl="0" indent="0" algn="l" rtl="0">
                        <a:lnSpc>
                          <a:spcPct val="115000"/>
                        </a:lnSpc>
                        <a:spcBef>
                          <a:spcPts val="0"/>
                        </a:spcBef>
                        <a:spcAft>
                          <a:spcPts val="0"/>
                        </a:spcAft>
                        <a:buNone/>
                      </a:pPr>
                      <a:r>
                        <a:rPr lang="en" sz="1000">
                          <a:sym typeface="Times New Roman"/>
                        </a:rPr>
                        <a:t>Black, White</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2</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7%</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362707124"/>
                  </a:ext>
                </a:extLst>
              </a:tr>
              <a:tr h="248273">
                <a:tc>
                  <a:txBody>
                    <a:bodyPr/>
                    <a:lstStyle/>
                    <a:p>
                      <a:pPr marL="0" lvl="0" indent="0" algn="l" rtl="0">
                        <a:lnSpc>
                          <a:spcPct val="115000"/>
                        </a:lnSpc>
                        <a:spcBef>
                          <a:spcPts val="0"/>
                        </a:spcBef>
                        <a:spcAft>
                          <a:spcPts val="0"/>
                        </a:spcAft>
                        <a:buNone/>
                      </a:pPr>
                      <a:r>
                        <a:rPr lang="en" sz="1000">
                          <a:sym typeface="Times New Roman"/>
                        </a:rPr>
                        <a:t>Black, Afro-Caribbean</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4%</a:t>
                      </a:r>
                      <a:endParaRPr sz="1000"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3734604021"/>
                  </a:ext>
                </a:extLst>
              </a:tr>
              <a:tr h="378258">
                <a:tc>
                  <a:txBody>
                    <a:bodyPr/>
                    <a:lstStyle/>
                    <a:p>
                      <a:pPr marL="0" lvl="0" indent="0" algn="l" rtl="0">
                        <a:lnSpc>
                          <a:spcPct val="115000"/>
                        </a:lnSpc>
                        <a:spcBef>
                          <a:spcPts val="0"/>
                        </a:spcBef>
                        <a:spcAft>
                          <a:spcPts val="0"/>
                        </a:spcAft>
                        <a:buNone/>
                      </a:pPr>
                      <a:r>
                        <a:rPr lang="en" sz="1000">
                          <a:sym typeface="Times New Roman"/>
                        </a:rPr>
                        <a:t>Aboriginal, Arab/West Asian, Black, White</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4%</a:t>
                      </a:r>
                      <a:endParaRPr sz="1000"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4201732600"/>
                  </a:ext>
                </a:extLst>
              </a:tr>
              <a:tr h="248273">
                <a:tc>
                  <a:txBody>
                    <a:bodyPr/>
                    <a:lstStyle/>
                    <a:p>
                      <a:pPr marL="0" lvl="0" indent="0" algn="l" rtl="0">
                        <a:lnSpc>
                          <a:spcPct val="115000"/>
                        </a:lnSpc>
                        <a:spcBef>
                          <a:spcPts val="0"/>
                        </a:spcBef>
                        <a:spcAft>
                          <a:spcPts val="0"/>
                        </a:spcAft>
                        <a:buNone/>
                      </a:pPr>
                      <a:r>
                        <a:rPr lang="en" sz="1000" dirty="0">
                          <a:sym typeface="Times New Roman"/>
                        </a:rPr>
                        <a:t>Black, White, Egyptian</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4%</a:t>
                      </a:r>
                      <a:endParaRPr sz="1000"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482183031"/>
                  </a:ext>
                </a:extLst>
              </a:tr>
            </a:tbl>
          </a:graphicData>
        </a:graphic>
      </p:graphicFrame>
      <p:pic>
        <p:nvPicPr>
          <p:cNvPr id="11" name="Picture 10">
            <a:extLst>
              <a:ext uri="{FF2B5EF4-FFF2-40B4-BE49-F238E27FC236}">
                <a16:creationId xmlns:a16="http://schemas.microsoft.com/office/drawing/2014/main" id="{7C1BE175-B4AB-3E4B-992D-18AEB6640A13}"/>
              </a:ext>
            </a:extLst>
          </p:cNvPr>
          <p:cNvPicPr>
            <a:picLocks noChangeAspect="1"/>
          </p:cNvPicPr>
          <p:nvPr/>
        </p:nvPicPr>
        <p:blipFill>
          <a:blip r:embed="rId3"/>
          <a:stretch>
            <a:fillRect/>
          </a:stretch>
        </p:blipFill>
        <p:spPr>
          <a:xfrm>
            <a:off x="4690343" y="4651461"/>
            <a:ext cx="1096801" cy="498546"/>
          </a:xfrm>
          <a:prstGeom prst="rect">
            <a:avLst/>
          </a:prstGeom>
        </p:spPr>
      </p:pic>
      <p:pic>
        <p:nvPicPr>
          <p:cNvPr id="12" name="Picture 11">
            <a:extLst>
              <a:ext uri="{FF2B5EF4-FFF2-40B4-BE49-F238E27FC236}">
                <a16:creationId xmlns:a16="http://schemas.microsoft.com/office/drawing/2014/main" id="{70CAF5D3-0401-4449-A83C-D592F64EDF8A}"/>
              </a:ext>
            </a:extLst>
          </p:cNvPr>
          <p:cNvPicPr>
            <a:picLocks noChangeAspect="1"/>
          </p:cNvPicPr>
          <p:nvPr/>
        </p:nvPicPr>
        <p:blipFill>
          <a:blip r:embed="rId4"/>
          <a:stretch>
            <a:fillRect/>
          </a:stretch>
        </p:blipFill>
        <p:spPr>
          <a:xfrm>
            <a:off x="5787144" y="4763574"/>
            <a:ext cx="1011503" cy="27432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900112" y="3201961"/>
            <a:ext cx="5057775" cy="948572"/>
          </a:xfrm>
          <a:prstGeom prst="rect">
            <a:avLst/>
          </a:prstGeom>
        </p:spPr>
        <p:txBody>
          <a:bodyPr spcFirstLastPara="1" vert="horz" lIns="274320" tIns="182880" rIns="274320" bIns="182880" rtlCol="0" anchor="ctr" anchorCtr="1">
            <a:normAutofit/>
          </a:bodyPr>
          <a:lstStyle/>
          <a:p>
            <a:pPr defTabSz="914400">
              <a:spcBef>
                <a:spcPct val="0"/>
              </a:spcBef>
            </a:pPr>
            <a:r>
              <a:rPr lang="en-US" sz="2100" spc="200"/>
              <a:t>Participant Demographics</a:t>
            </a:r>
          </a:p>
        </p:txBody>
      </p:sp>
      <p:sp>
        <p:nvSpPr>
          <p:cNvPr id="139" name="Rectangle 138">
            <a:extLst>
              <a:ext uri="{FF2B5EF4-FFF2-40B4-BE49-F238E27FC236}">
                <a16:creationId xmlns:a16="http://schemas.microsoft.com/office/drawing/2014/main" id="{6A506655-B970-47ED-BFDA-5838E0B16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045" y="480416"/>
            <a:ext cx="6137910" cy="2484043"/>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32F4128B-B32E-45A4-BB94-297D82C3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485" y="604584"/>
            <a:ext cx="5951029" cy="22357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s://lh4.googleusercontent.com/4Ai6ugZyWmwajovIsLGUEr6G_83hb-sRuYlTIaJkm-Kfs2OqdOHVh9jk4i3Xj2C91MgA8kxOFHTpTyNAEFhmxwNrbakQsIuIzljDaS1j4xkt0coeqLtQNUtzRgWuWFNHrqhOAJI0">
            <a:extLst>
              <a:ext uri="{FF2B5EF4-FFF2-40B4-BE49-F238E27FC236}">
                <a16:creationId xmlns:a16="http://schemas.microsoft.com/office/drawing/2014/main" id="{C5DDC9FE-DBE6-C844-BE52-3BFCC21C4D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85" r="6159" b="9959"/>
          <a:stretch/>
        </p:blipFill>
        <p:spPr bwMode="auto">
          <a:xfrm>
            <a:off x="674799" y="662713"/>
            <a:ext cx="2631740" cy="21030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VPGixjKMPEUVeC4rFOBpJf9SP6XgrJzWVWTNJQuuYD0_fvRluc0eXSoQ0TDHLrj1KHXmltZ4ANTtjIg5q1g_U6rMpvyKI4Kj1FMCYP9D6iLT-6pnBjbCLUYmpxjQFlN_1yYuEfIq">
            <a:extLst>
              <a:ext uri="{FF2B5EF4-FFF2-40B4-BE49-F238E27FC236}">
                <a16:creationId xmlns:a16="http://schemas.microsoft.com/office/drawing/2014/main" id="{3C83D1AC-DC2E-054E-AFB2-EB2F62055D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98" r="13478" b="2"/>
          <a:stretch/>
        </p:blipFill>
        <p:spPr bwMode="auto">
          <a:xfrm>
            <a:off x="3546931" y="662713"/>
            <a:ext cx="2620329" cy="21030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B15B-58B3-C948-8DC4-A046BD89C7FD}"/>
              </a:ext>
            </a:extLst>
          </p:cNvPr>
          <p:cNvSpPr>
            <a:spLocks noGrp="1"/>
          </p:cNvSpPr>
          <p:nvPr>
            <p:ph type="title"/>
          </p:nvPr>
        </p:nvSpPr>
        <p:spPr/>
        <p:txBody>
          <a:bodyPr/>
          <a:lstStyle/>
          <a:p>
            <a:r>
              <a:rPr lang="en-US" dirty="0"/>
              <a:t>Conceptual model</a:t>
            </a:r>
          </a:p>
        </p:txBody>
      </p:sp>
      <p:sp>
        <p:nvSpPr>
          <p:cNvPr id="4" name="Google Shape;137;p26">
            <a:extLst>
              <a:ext uri="{FF2B5EF4-FFF2-40B4-BE49-F238E27FC236}">
                <a16:creationId xmlns:a16="http://schemas.microsoft.com/office/drawing/2014/main" id="{58D62B1B-CA96-FE4B-B348-A2F6DA3FECD7}"/>
              </a:ext>
            </a:extLst>
          </p:cNvPr>
          <p:cNvSpPr/>
          <p:nvPr/>
        </p:nvSpPr>
        <p:spPr>
          <a:xfrm>
            <a:off x="587619" y="2880767"/>
            <a:ext cx="667911" cy="642723"/>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dirty="0"/>
          </a:p>
        </p:txBody>
      </p:sp>
      <p:sp>
        <p:nvSpPr>
          <p:cNvPr id="5" name="Google Shape;137;p26">
            <a:extLst>
              <a:ext uri="{FF2B5EF4-FFF2-40B4-BE49-F238E27FC236}">
                <a16:creationId xmlns:a16="http://schemas.microsoft.com/office/drawing/2014/main" id="{2E09F9A8-24D9-F447-A84B-54B24DF7D2DB}"/>
              </a:ext>
            </a:extLst>
          </p:cNvPr>
          <p:cNvSpPr/>
          <p:nvPr/>
        </p:nvSpPr>
        <p:spPr>
          <a:xfrm>
            <a:off x="2485603" y="2133262"/>
            <a:ext cx="667911" cy="642723"/>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6" name="Google Shape;137;p26">
            <a:extLst>
              <a:ext uri="{FF2B5EF4-FFF2-40B4-BE49-F238E27FC236}">
                <a16:creationId xmlns:a16="http://schemas.microsoft.com/office/drawing/2014/main" id="{60C7FD0B-98B2-284E-B998-BEC0C0AD57CA}"/>
              </a:ext>
            </a:extLst>
          </p:cNvPr>
          <p:cNvSpPr/>
          <p:nvPr/>
        </p:nvSpPr>
        <p:spPr>
          <a:xfrm>
            <a:off x="4261241" y="1789134"/>
            <a:ext cx="667911" cy="642723"/>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accent4"/>
              </a:solidFill>
            </a:endParaRPr>
          </a:p>
        </p:txBody>
      </p:sp>
      <p:sp>
        <p:nvSpPr>
          <p:cNvPr id="7" name="Google Shape;137;p26">
            <a:extLst>
              <a:ext uri="{FF2B5EF4-FFF2-40B4-BE49-F238E27FC236}">
                <a16:creationId xmlns:a16="http://schemas.microsoft.com/office/drawing/2014/main" id="{0FEF84CC-CF44-5B4E-834E-BF1F080AC472}"/>
              </a:ext>
            </a:extLst>
          </p:cNvPr>
          <p:cNvSpPr/>
          <p:nvPr/>
        </p:nvSpPr>
        <p:spPr>
          <a:xfrm>
            <a:off x="4261241" y="2554783"/>
            <a:ext cx="667911" cy="642723"/>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8" name="Google Shape;137;p26">
            <a:extLst>
              <a:ext uri="{FF2B5EF4-FFF2-40B4-BE49-F238E27FC236}">
                <a16:creationId xmlns:a16="http://schemas.microsoft.com/office/drawing/2014/main" id="{EAB199BA-B01D-6A4D-8936-7BC0B4D15829}"/>
              </a:ext>
            </a:extLst>
          </p:cNvPr>
          <p:cNvSpPr/>
          <p:nvPr/>
        </p:nvSpPr>
        <p:spPr>
          <a:xfrm>
            <a:off x="2485603" y="3686431"/>
            <a:ext cx="667911" cy="642723"/>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 name="Google Shape;137;p26">
            <a:extLst>
              <a:ext uri="{FF2B5EF4-FFF2-40B4-BE49-F238E27FC236}">
                <a16:creationId xmlns:a16="http://schemas.microsoft.com/office/drawing/2014/main" id="{F2B51B51-0087-7849-867D-935BCD76921C}"/>
              </a:ext>
            </a:extLst>
          </p:cNvPr>
          <p:cNvSpPr/>
          <p:nvPr/>
        </p:nvSpPr>
        <p:spPr>
          <a:xfrm>
            <a:off x="4261241" y="3320432"/>
            <a:ext cx="667911" cy="642723"/>
          </a:xfrm>
          <a:prstGeom prst="ellipse">
            <a:avLst/>
          </a:prstGeom>
          <a:solidFill>
            <a:schemeClr val="tx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 name="Google Shape;137;p26">
            <a:extLst>
              <a:ext uri="{FF2B5EF4-FFF2-40B4-BE49-F238E27FC236}">
                <a16:creationId xmlns:a16="http://schemas.microsoft.com/office/drawing/2014/main" id="{0686D759-0908-5044-9312-314BB1652D27}"/>
              </a:ext>
            </a:extLst>
          </p:cNvPr>
          <p:cNvSpPr/>
          <p:nvPr/>
        </p:nvSpPr>
        <p:spPr>
          <a:xfrm>
            <a:off x="4261241" y="4086082"/>
            <a:ext cx="667911" cy="642723"/>
          </a:xfrm>
          <a:prstGeom prst="ellipse">
            <a:avLst/>
          </a:prstGeom>
          <a:solidFill>
            <a:schemeClr val="bg1">
              <a:lumMod val="65000"/>
            </a:schemeClr>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bg1">
                  <a:lumMod val="65000"/>
                </a:schemeClr>
              </a:solidFill>
            </a:endParaRPr>
          </a:p>
        </p:txBody>
      </p:sp>
      <p:sp>
        <p:nvSpPr>
          <p:cNvPr id="11" name="Google Shape;138;p26">
            <a:extLst>
              <a:ext uri="{FF2B5EF4-FFF2-40B4-BE49-F238E27FC236}">
                <a16:creationId xmlns:a16="http://schemas.microsoft.com/office/drawing/2014/main" id="{87F326DE-3722-AB46-B1E0-4D2D96D92AA0}"/>
              </a:ext>
            </a:extLst>
          </p:cNvPr>
          <p:cNvSpPr txBox="1"/>
          <p:nvPr/>
        </p:nvSpPr>
        <p:spPr>
          <a:xfrm>
            <a:off x="222759" y="3527566"/>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1"/>
                </a:solidFill>
                <a:latin typeface="Gill Sans MT" panose="020B0502020104020203" pitchFamily="34" charset="77"/>
              </a:rPr>
              <a:t>Contextual Conditions</a:t>
            </a:r>
            <a:endParaRPr dirty="0">
              <a:solidFill>
                <a:schemeClr val="accent1"/>
              </a:solidFill>
              <a:latin typeface="Gill Sans MT" panose="020B0502020104020203" pitchFamily="34" charset="77"/>
            </a:endParaRPr>
          </a:p>
        </p:txBody>
      </p:sp>
      <p:sp>
        <p:nvSpPr>
          <p:cNvPr id="12" name="Google Shape;138;p26">
            <a:extLst>
              <a:ext uri="{FF2B5EF4-FFF2-40B4-BE49-F238E27FC236}">
                <a16:creationId xmlns:a16="http://schemas.microsoft.com/office/drawing/2014/main" id="{1BCE7DAF-B1B1-AF4E-B3EC-83B2294C4915}"/>
              </a:ext>
            </a:extLst>
          </p:cNvPr>
          <p:cNvSpPr txBox="1"/>
          <p:nvPr/>
        </p:nvSpPr>
        <p:spPr>
          <a:xfrm>
            <a:off x="2104430" y="4304071"/>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3"/>
                </a:solidFill>
                <a:latin typeface="Gill Sans MT" panose="020B0502020104020203" pitchFamily="34" charset="77"/>
              </a:rPr>
              <a:t>Barriers</a:t>
            </a:r>
            <a:endParaRPr dirty="0">
              <a:solidFill>
                <a:schemeClr val="accent3"/>
              </a:solidFill>
              <a:latin typeface="Gill Sans MT" panose="020B0502020104020203" pitchFamily="34" charset="77"/>
            </a:endParaRPr>
          </a:p>
        </p:txBody>
      </p:sp>
      <p:sp>
        <p:nvSpPr>
          <p:cNvPr id="13" name="Google Shape;138;p26">
            <a:extLst>
              <a:ext uri="{FF2B5EF4-FFF2-40B4-BE49-F238E27FC236}">
                <a16:creationId xmlns:a16="http://schemas.microsoft.com/office/drawing/2014/main" id="{3D815AB2-CD98-D841-B783-E587F8793AF9}"/>
              </a:ext>
            </a:extLst>
          </p:cNvPr>
          <p:cNvSpPr txBox="1"/>
          <p:nvPr/>
        </p:nvSpPr>
        <p:spPr>
          <a:xfrm>
            <a:off x="2104430" y="1814517"/>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2"/>
                </a:solidFill>
                <a:latin typeface="Gill Sans MT" panose="020B0502020104020203" pitchFamily="34" charset="77"/>
              </a:rPr>
              <a:t>Risks</a:t>
            </a:r>
            <a:endParaRPr dirty="0">
              <a:solidFill>
                <a:schemeClr val="accent2"/>
              </a:solidFill>
              <a:latin typeface="Gill Sans MT" panose="020B0502020104020203" pitchFamily="34" charset="77"/>
            </a:endParaRPr>
          </a:p>
        </p:txBody>
      </p:sp>
      <p:sp>
        <p:nvSpPr>
          <p:cNvPr id="14" name="Google Shape;138;p26">
            <a:extLst>
              <a:ext uri="{FF2B5EF4-FFF2-40B4-BE49-F238E27FC236}">
                <a16:creationId xmlns:a16="http://schemas.microsoft.com/office/drawing/2014/main" id="{1167BB56-F87E-A44C-9026-2E57699AFB98}"/>
              </a:ext>
            </a:extLst>
          </p:cNvPr>
          <p:cNvSpPr txBox="1"/>
          <p:nvPr/>
        </p:nvSpPr>
        <p:spPr>
          <a:xfrm>
            <a:off x="4969563" y="1928051"/>
            <a:ext cx="1191062" cy="457353"/>
          </a:xfrm>
          <a:prstGeom prst="rect">
            <a:avLst/>
          </a:prstGeom>
          <a:noFill/>
          <a:ln>
            <a:noFill/>
          </a:ln>
        </p:spPr>
        <p:txBody>
          <a:bodyPr spcFirstLastPara="1" wrap="square" lIns="68569" tIns="68569" rIns="68569" bIns="68569" anchor="t" anchorCtr="0">
            <a:noAutofit/>
          </a:bodyPr>
          <a:lstStyle/>
          <a:p>
            <a:r>
              <a:rPr lang="en-US" dirty="0">
                <a:solidFill>
                  <a:schemeClr val="accent4"/>
                </a:solidFill>
                <a:latin typeface="Gill Sans MT" panose="020B0502020104020203" pitchFamily="34" charset="77"/>
              </a:rPr>
              <a:t>Self protective</a:t>
            </a:r>
            <a:endParaRPr dirty="0">
              <a:solidFill>
                <a:schemeClr val="accent4"/>
              </a:solidFill>
              <a:latin typeface="Gill Sans MT" panose="020B0502020104020203" pitchFamily="34" charset="77"/>
            </a:endParaRPr>
          </a:p>
        </p:txBody>
      </p:sp>
      <p:sp>
        <p:nvSpPr>
          <p:cNvPr id="15" name="Google Shape;138;p26">
            <a:extLst>
              <a:ext uri="{FF2B5EF4-FFF2-40B4-BE49-F238E27FC236}">
                <a16:creationId xmlns:a16="http://schemas.microsoft.com/office/drawing/2014/main" id="{462B771B-1691-3C41-B118-9CC3B8F59BEF}"/>
              </a:ext>
            </a:extLst>
          </p:cNvPr>
          <p:cNvSpPr txBox="1"/>
          <p:nvPr/>
        </p:nvSpPr>
        <p:spPr>
          <a:xfrm>
            <a:off x="4969563" y="2691127"/>
            <a:ext cx="1821073" cy="457353"/>
          </a:xfrm>
          <a:prstGeom prst="rect">
            <a:avLst/>
          </a:prstGeom>
          <a:noFill/>
          <a:ln>
            <a:noFill/>
          </a:ln>
        </p:spPr>
        <p:txBody>
          <a:bodyPr spcFirstLastPara="1" wrap="square" lIns="68569" tIns="68569" rIns="68569" bIns="68569" anchor="t" anchorCtr="0">
            <a:noAutofit/>
          </a:bodyPr>
          <a:lstStyle/>
          <a:p>
            <a:r>
              <a:rPr lang="en-US" dirty="0">
                <a:solidFill>
                  <a:schemeClr val="accent5"/>
                </a:solidFill>
                <a:latin typeface="Gill Sans MT" panose="020B0502020104020203" pitchFamily="34" charset="77"/>
              </a:rPr>
              <a:t>Community protective</a:t>
            </a:r>
            <a:endParaRPr dirty="0">
              <a:solidFill>
                <a:schemeClr val="accent5"/>
              </a:solidFill>
              <a:latin typeface="Gill Sans MT" panose="020B0502020104020203" pitchFamily="34" charset="77"/>
            </a:endParaRPr>
          </a:p>
        </p:txBody>
      </p:sp>
      <p:cxnSp>
        <p:nvCxnSpPr>
          <p:cNvPr id="16" name="Straight Arrow Connector 15">
            <a:extLst>
              <a:ext uri="{FF2B5EF4-FFF2-40B4-BE49-F238E27FC236}">
                <a16:creationId xmlns:a16="http://schemas.microsoft.com/office/drawing/2014/main" id="{592F5D92-06E1-CA41-9187-16C15BAA0AFD}"/>
              </a:ext>
            </a:extLst>
          </p:cNvPr>
          <p:cNvCxnSpPr/>
          <p:nvPr/>
        </p:nvCxnSpPr>
        <p:spPr>
          <a:xfrm>
            <a:off x="2815534" y="2763144"/>
            <a:ext cx="0" cy="91534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84FA49-DA7B-8E40-BB06-6BE94338BF37}"/>
              </a:ext>
            </a:extLst>
          </p:cNvPr>
          <p:cNvCxnSpPr>
            <a:stCxn id="6" idx="4"/>
            <a:endCxn id="7" idx="0"/>
          </p:cNvCxnSpPr>
          <p:nvPr/>
        </p:nvCxnSpPr>
        <p:spPr>
          <a:xfrm>
            <a:off x="4595197" y="2431857"/>
            <a:ext cx="0" cy="122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50EBEDC-611E-E94A-9018-9E6F64C3CD92}"/>
              </a:ext>
            </a:extLst>
          </p:cNvPr>
          <p:cNvCxnSpPr>
            <a:stCxn id="9" idx="4"/>
            <a:endCxn id="10" idx="0"/>
          </p:cNvCxnSpPr>
          <p:nvPr/>
        </p:nvCxnSpPr>
        <p:spPr>
          <a:xfrm>
            <a:off x="4595197" y="3963155"/>
            <a:ext cx="0" cy="122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Google Shape;138;p26">
            <a:extLst>
              <a:ext uri="{FF2B5EF4-FFF2-40B4-BE49-F238E27FC236}">
                <a16:creationId xmlns:a16="http://schemas.microsoft.com/office/drawing/2014/main" id="{23C8A81D-F0D4-D348-9641-112DFBE91176}"/>
              </a:ext>
            </a:extLst>
          </p:cNvPr>
          <p:cNvSpPr txBox="1"/>
          <p:nvPr/>
        </p:nvSpPr>
        <p:spPr>
          <a:xfrm>
            <a:off x="4969563" y="4217278"/>
            <a:ext cx="1771650" cy="457353"/>
          </a:xfrm>
          <a:prstGeom prst="rect">
            <a:avLst/>
          </a:prstGeom>
          <a:noFill/>
          <a:ln>
            <a:noFill/>
          </a:ln>
        </p:spPr>
        <p:txBody>
          <a:bodyPr spcFirstLastPara="1" wrap="square" lIns="68569" tIns="68569" rIns="68569" bIns="68569" anchor="t" anchorCtr="0">
            <a:noAutofit/>
          </a:bodyPr>
          <a:lstStyle/>
          <a:p>
            <a:r>
              <a:rPr lang="en-US" dirty="0">
                <a:solidFill>
                  <a:schemeClr val="bg1">
                    <a:lumMod val="65000"/>
                  </a:schemeClr>
                </a:solidFill>
                <a:latin typeface="Gill Sans MT" panose="020B0502020104020203" pitchFamily="34" charset="77"/>
              </a:rPr>
              <a:t>Community defensive</a:t>
            </a:r>
            <a:endParaRPr dirty="0">
              <a:solidFill>
                <a:schemeClr val="bg1">
                  <a:lumMod val="65000"/>
                </a:schemeClr>
              </a:solidFill>
              <a:latin typeface="Gill Sans MT" panose="020B0502020104020203" pitchFamily="34" charset="77"/>
            </a:endParaRPr>
          </a:p>
        </p:txBody>
      </p:sp>
      <p:sp>
        <p:nvSpPr>
          <p:cNvPr id="26" name="Google Shape;138;p26">
            <a:extLst>
              <a:ext uri="{FF2B5EF4-FFF2-40B4-BE49-F238E27FC236}">
                <a16:creationId xmlns:a16="http://schemas.microsoft.com/office/drawing/2014/main" id="{51C1D064-052E-1348-9A14-E8D28C578E7A}"/>
              </a:ext>
            </a:extLst>
          </p:cNvPr>
          <p:cNvSpPr txBox="1"/>
          <p:nvPr/>
        </p:nvSpPr>
        <p:spPr>
          <a:xfrm>
            <a:off x="4969563" y="3454203"/>
            <a:ext cx="1123389" cy="457353"/>
          </a:xfrm>
          <a:prstGeom prst="rect">
            <a:avLst/>
          </a:prstGeom>
          <a:noFill/>
          <a:ln>
            <a:noFill/>
          </a:ln>
        </p:spPr>
        <p:txBody>
          <a:bodyPr spcFirstLastPara="1" wrap="square" lIns="68569" tIns="68569" rIns="68569" bIns="68569" anchor="t" anchorCtr="0">
            <a:noAutofit/>
          </a:bodyPr>
          <a:lstStyle/>
          <a:p>
            <a:r>
              <a:rPr lang="en-US" dirty="0">
                <a:solidFill>
                  <a:schemeClr val="tx1"/>
                </a:solidFill>
                <a:latin typeface="Gill Sans MT" panose="020B0502020104020203" pitchFamily="34" charset="77"/>
              </a:rPr>
              <a:t>Self defensive</a:t>
            </a:r>
            <a:endParaRPr dirty="0">
              <a:solidFill>
                <a:schemeClr val="tx1"/>
              </a:solidFill>
              <a:latin typeface="Gill Sans MT" panose="020B0502020104020203" pitchFamily="34" charset="77"/>
            </a:endParaRPr>
          </a:p>
        </p:txBody>
      </p:sp>
      <p:cxnSp>
        <p:nvCxnSpPr>
          <p:cNvPr id="57" name="Straight Arrow Connector 56">
            <a:extLst>
              <a:ext uri="{FF2B5EF4-FFF2-40B4-BE49-F238E27FC236}">
                <a16:creationId xmlns:a16="http://schemas.microsoft.com/office/drawing/2014/main" id="{A59BBF30-5D89-7446-8F23-CBCA881B54BB}"/>
              </a:ext>
            </a:extLst>
          </p:cNvPr>
          <p:cNvCxnSpPr>
            <a:stCxn id="5" idx="6"/>
            <a:endCxn id="6" idx="2"/>
          </p:cNvCxnSpPr>
          <p:nvPr/>
        </p:nvCxnSpPr>
        <p:spPr>
          <a:xfrm flipV="1">
            <a:off x="3153514" y="2110496"/>
            <a:ext cx="1107727" cy="344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0241E1D-1229-A84B-B1C2-98C623EC00DA}"/>
              </a:ext>
            </a:extLst>
          </p:cNvPr>
          <p:cNvCxnSpPr>
            <a:stCxn id="5" idx="6"/>
            <a:endCxn id="7" idx="2"/>
          </p:cNvCxnSpPr>
          <p:nvPr/>
        </p:nvCxnSpPr>
        <p:spPr>
          <a:xfrm>
            <a:off x="3153514" y="2454624"/>
            <a:ext cx="1107727" cy="4215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0756E5C-BFCF-854B-A740-C74ED789EC96}"/>
              </a:ext>
            </a:extLst>
          </p:cNvPr>
          <p:cNvCxnSpPr>
            <a:stCxn id="8" idx="6"/>
            <a:endCxn id="9" idx="2"/>
          </p:cNvCxnSpPr>
          <p:nvPr/>
        </p:nvCxnSpPr>
        <p:spPr>
          <a:xfrm flipV="1">
            <a:off x="3153514" y="3641794"/>
            <a:ext cx="1107727" cy="365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8286356-CF0C-CB45-B1E1-76115A829227}"/>
              </a:ext>
            </a:extLst>
          </p:cNvPr>
          <p:cNvCxnSpPr>
            <a:stCxn id="8" idx="6"/>
            <a:endCxn id="10" idx="2"/>
          </p:cNvCxnSpPr>
          <p:nvPr/>
        </p:nvCxnSpPr>
        <p:spPr>
          <a:xfrm>
            <a:off x="3153514" y="4007793"/>
            <a:ext cx="1107727" cy="399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F867C8C-5A2C-F04C-9B43-B1716F8173FA}"/>
              </a:ext>
            </a:extLst>
          </p:cNvPr>
          <p:cNvCxnSpPr>
            <a:endCxn id="5" idx="2"/>
          </p:cNvCxnSpPr>
          <p:nvPr/>
        </p:nvCxnSpPr>
        <p:spPr>
          <a:xfrm flipV="1">
            <a:off x="1255530" y="2454624"/>
            <a:ext cx="1230073" cy="693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001AE89-AD05-D24E-A1A9-BC349D213F3A}"/>
              </a:ext>
            </a:extLst>
          </p:cNvPr>
          <p:cNvCxnSpPr>
            <a:stCxn id="4" idx="6"/>
            <a:endCxn id="8" idx="2"/>
          </p:cNvCxnSpPr>
          <p:nvPr/>
        </p:nvCxnSpPr>
        <p:spPr>
          <a:xfrm>
            <a:off x="1255530" y="3202129"/>
            <a:ext cx="1230073" cy="805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48254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4292</Words>
  <Application>Microsoft Macintosh PowerPoint</Application>
  <PresentationFormat>Custom</PresentationFormat>
  <Paragraphs>432</Paragraphs>
  <Slides>23</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Gill Sans MT</vt:lpstr>
      <vt:lpstr>Times New Roman</vt:lpstr>
      <vt:lpstr>Parcel</vt:lpstr>
      <vt:lpstr>Resituating library values to leverage the health information practices of south Carolina lgbtq+ communities</vt:lpstr>
      <vt:lpstr>Introduction: Re-thinking deficit models</vt:lpstr>
      <vt:lpstr>Today’s presentation</vt:lpstr>
      <vt:lpstr>Context: Describing the research study</vt:lpstr>
      <vt:lpstr>Research questions</vt:lpstr>
      <vt:lpstr>Methods</vt:lpstr>
      <vt:lpstr>Participant Demographics</vt:lpstr>
      <vt:lpstr>Participant Demographics</vt:lpstr>
      <vt:lpstr>Conceptual model</vt:lpstr>
      <vt:lpstr>PowerPoint Presentation</vt:lpstr>
      <vt:lpstr>Model applied to Kyle’s narrative</vt:lpstr>
      <vt:lpstr>PowerPoint Presentation</vt:lpstr>
      <vt:lpstr>Model applied to Deb’s narrative</vt:lpstr>
      <vt:lpstr>PowerPoint Presentation</vt:lpstr>
      <vt:lpstr>Model applied to pat’s narrative</vt:lpstr>
      <vt:lpstr>Summary of key findings</vt:lpstr>
      <vt:lpstr>Implications: What can we do with what we’ve found?</vt:lpstr>
      <vt:lpstr>Future Directions</vt:lpstr>
      <vt:lpstr>Thank you! Questions?</vt:lpstr>
      <vt:lpstr>References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Resituating library values to leverage the health information practices of south Carolina lgbtq+ communities</dc:title>
  <dc:creator>HEALTH, SLIS</dc:creator>
  <cp:lastModifiedBy>HALL, PATTY</cp:lastModifiedBy>
  <cp:revision>3</cp:revision>
  <dcterms:created xsi:type="dcterms:W3CDTF">2019-10-15T18:02:54Z</dcterms:created>
  <dcterms:modified xsi:type="dcterms:W3CDTF">2019-11-12T20:41:50Z</dcterms:modified>
</cp:coreProperties>
</file>